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y="5143500" cx="9144000"/>
  <p:notesSz cx="6858000" cy="9144000"/>
  <p:embeddedFontLst>
    <p:embeddedFont>
      <p:font typeface="Roboto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Jordan Johnso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6C4C3F5-805A-4C0D-B96A-9AD56914EB82}">
  <a:tblStyle styleId="{F6C4C3F5-805A-4C0D-B96A-9AD56914EB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F16D3253-0966-4198-882A-C0886DC3B9D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6A85ABD6-E92C-41DA-B458-BB79D164C7CF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font" Target="fonts/Roboto-regular.fntdata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font" Target="fonts/Roboto-italic.fntdata"/><Relationship Id="rId12" Type="http://schemas.openxmlformats.org/officeDocument/2006/relationships/slide" Target="slides/slide5.xml"/><Relationship Id="rId56" Type="http://schemas.openxmlformats.org/officeDocument/2006/relationships/font" Target="fonts/Roboto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8" Type="http://schemas.openxmlformats.org/officeDocument/2006/relationships/font" Target="fonts/Roboto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09-18T14:08:30.691">
    <p:pos x="6000" y="0"/>
    <p:text>Everyone add picture of themselves to this slide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398f9711c8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398f9711c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55d3e5c8b8_0_3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55d3e5c8b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Something to note: </a:t>
            </a:r>
            <a:r>
              <a:rPr lang="en"/>
              <a:t>alleviates</a:t>
            </a:r>
            <a:r>
              <a:rPr lang="en"/>
              <a:t> processing needed from server since it only is receiving data on car count, no image processing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410476f5a3_0_1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410476f5a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Something to note: alleviates processing needed from server since it only is receiving data on car count, no image processing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58f77cfc95_0_9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58f77cfc95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55d3e5c8b8_0_10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55d3e5c8b8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410476f5a3_0_3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410476f5a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410476f5a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410476f5a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58f77cfc95_0_9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58f77cfc95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90e2c240a_0_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590e2c240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55d3e5c8b8_0_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55d3e5c8b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590e2c240a_0_7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590e2c240a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6f9e470d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6f9e470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55d3e5c8b8_0_9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55d3e5c8b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55d3e5c8b8_0_6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55d3e5c8b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590e2c240a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590e2c240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590e2c240a_0_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590e2c240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590e2c240a_0_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590e2c240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590e2c240a_0_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590e2c240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55d3e5c8b8_0_5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55d3e5c8b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90e2c240a_0_6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590e2c240a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40db827bdf_0_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40db827bd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58f77cfc95_0_10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58f77cfc95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Let’s talk about the control Unit: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>
                <a:solidFill>
                  <a:schemeClr val="dk1"/>
                </a:solidFill>
              </a:rPr>
              <a:t>The control unit is what seats between the camera and the Circuit Board that controls the LED displays.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>
                <a:solidFill>
                  <a:schemeClr val="dk1"/>
                </a:solidFill>
              </a:rPr>
              <a:t>It has a server, an ethernet Switch, and an a battery backup.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>
                <a:solidFill>
                  <a:schemeClr val="dk1"/>
                </a:solidFill>
              </a:rPr>
              <a:t>The cameras and the LED displays connect to the control unit via the Ethernet switch.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>
                <a:solidFill>
                  <a:schemeClr val="dk1"/>
                </a:solidFill>
              </a:rPr>
              <a:t>The idea is that when a camera detects cars are entering or leaving a section of the parking garage, it sends the change in available spaces to the server. </a:t>
            </a:r>
            <a:endParaRPr sz="1000">
              <a:solidFill>
                <a:schemeClr val="dk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>
                <a:solidFill>
                  <a:schemeClr val="dk1"/>
                </a:solidFill>
              </a:rPr>
              <a:t>For example, let’s say the camera detects 2 cars entering a parking section; the camera will send a data package with a -2, which means there are two spaces less than before.</a:t>
            </a:r>
            <a:endParaRPr sz="1000">
              <a:solidFill>
                <a:schemeClr val="dk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>
                <a:solidFill>
                  <a:schemeClr val="dk1"/>
                </a:solidFill>
              </a:rPr>
              <a:t>So, the server adds or subtracts that change from the total available spaces,  it updates a local database, and it sends the new number of available spaces to the LED signs.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55d3e5c8b8_0_12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55d3e5c8b8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58f77cfc95_0_11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58f77cfc95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Let’s talk about the Ethernet Switch first.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To power the Cameras and the PCB, we thought that using Power over Ethernet would be more cost effective than having traditional electric outlets throughout the garage.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Power over Ethernet (PoE) is a technology that allow us to inject or transmit electricity into the same cable that transmit the data.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58f77cfc95_0_1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58f77cfc9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Deploying our parking system to an entire garage would require a switch with many more ports.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But, a small 5-port switch will be enough for our proof of concept.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There are different versions of PoE. There is  PoE or Type 1, PoE+ or Type 2, all the way to type 4. Each provides even more power than the previous version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Now, the camera requires PoE Type 1 (802.3af), so we searched for PoE Type 1 ethernet switches.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And we found several options as shown in the table.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Type 2 PoE switches are backward compatible with Type 1.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58f77cfc95_0_13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58f77cfc95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Let’s talk about the UPS or Battery Backup.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58f77cfc95_0_14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58f77cfc95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For our project, we choose an UPS that could keep the system running for about 10 minutes.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>
                <a:solidFill>
                  <a:schemeClr val="dk1"/>
                </a:solidFill>
              </a:rPr>
              <a:t>It can keep cameras, the switch, and the server running in case of a power outage.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lang="en" sz="1000">
                <a:solidFill>
                  <a:schemeClr val="dk1"/>
                </a:solidFill>
              </a:rPr>
              <a:t>It can communicate with the server to turn if off gracefully in the event of a power outage.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58f77cfc95_0_1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58f77cfc9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Now let’s talk about the server: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We need three things for our parking system: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arenR"/>
            </a:pPr>
            <a:r>
              <a:rPr lang="en" sz="1000">
                <a:solidFill>
                  <a:schemeClr val="dk1"/>
                </a:solidFill>
              </a:rPr>
              <a:t>A place where to store the data captured by the camera.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arenR"/>
            </a:pPr>
            <a:r>
              <a:rPr lang="en" sz="1000">
                <a:solidFill>
                  <a:schemeClr val="dk1"/>
                </a:solidFill>
              </a:rPr>
              <a:t>A device to relay to the data from the cameras to the LED signs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arenR"/>
            </a:pPr>
            <a:r>
              <a:rPr lang="en" sz="1000">
                <a:solidFill>
                  <a:schemeClr val="dk1"/>
                </a:solidFill>
              </a:rPr>
              <a:t>A program to interact with the parking system, to configure it, display live data, keep track of available spaces, etc.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In other words, we needed a server that can support a database, that has an ethernet port, enough CPU and RAM capacity to run a </a:t>
            </a:r>
            <a:r>
              <a:rPr lang="en" sz="1000">
                <a:solidFill>
                  <a:schemeClr val="dk1"/>
                </a:solidFill>
              </a:rPr>
              <a:t>custom</a:t>
            </a:r>
            <a:r>
              <a:rPr lang="en" sz="1000">
                <a:solidFill>
                  <a:schemeClr val="dk1"/>
                </a:solidFill>
              </a:rPr>
              <a:t> program.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58f77cfc95_0_4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58f77cfc9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Now, the most cost effective computers are those that come with built-in CPU and Memory RAM, and usually have no expansion slot such as the Raspberry Pi, of those in the shown in the table. </a:t>
            </a:r>
            <a:r>
              <a:rPr lang="en">
                <a:solidFill>
                  <a:schemeClr val="dk1"/>
                </a:solidFill>
              </a:rPr>
              <a:t>These boards are called Single-Board Computers and there are many options out there, although not all of them are available due to the chips availability.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Initially we had selected the Odyssey board because we can install Windows which is what we are using to develop the software.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However, this board is on back</a:t>
            </a:r>
            <a:r>
              <a:rPr lang="en"/>
              <a:t>order, and we may risk not getting on time. Therefore, we’ll most likely go with the Raspberry Pi.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Any of these board are capable of running Java and the database needed for our project.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39c56b7d9f_1_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39c56b7d9f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is the Graphical User Interface of the parking system program we want to make.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Since I have some experience programming in JAVA, we decided to write the program using JAVA, and the Graphical Interface will be done using JavaFX.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this program,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There will be a section to configure the parking system, like adding cameras, displays, assigning IP addresses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A section to display the status of the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A LiveView tab where we can see the video feed of a specific camera.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39c56b7d9f_1_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39c56b7d9f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the parking system’s data will be stored in a database. Again, I have some experience with Java connecting to a MySQL Database, we decided to use MySQL as well.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625cc03ad4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625cc03ad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625cc03ad4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625cc03ad4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5d3e5c8b8_0_1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5d3e5c8b8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625cc03ad4_4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625cc03ad4_4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39c56b7d9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39c56b7d9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55d3e5c8b8_0_1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55d3e5c8b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594d2286a1_0_1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594d2286a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fee6a56ed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fee6a56ed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Completion: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The Camera and Computer Vision software is 30%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The PCB LED displays is 35% completed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The </a:t>
            </a:r>
            <a:r>
              <a:rPr lang="en"/>
              <a:t>Control</a:t>
            </a:r>
            <a:r>
              <a:rPr lang="en"/>
              <a:t> Unit - Server Software: I am working on the GUI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 Total Project Completion of about 34%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fee6a56ed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fee6a56ed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is a table of standard that impacted our project.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fee6a56ed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fee6a56ed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our weekly plan to ensure project completion.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398f9711c8_0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398f9711c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5720dfa4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5720dfa4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5720dfa4b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5720dfa4b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5720dfa4b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5720dfa4b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58f77cfc95_0_5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58f77cfc9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58f77cfc95_0_8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58f77cfc9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11.png"/><Relationship Id="rId7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11.png"/><Relationship Id="rId7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2.jpg"/><Relationship Id="rId7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5" Type="http://schemas.openxmlformats.org/officeDocument/2006/relationships/image" Target="../media/image5.png"/><Relationship Id="rId6" Type="http://schemas.openxmlformats.org/officeDocument/2006/relationships/image" Target="../media/image29.png"/><Relationship Id="rId7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35.png"/><Relationship Id="rId6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34.png"/><Relationship Id="rId5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38.png"/><Relationship Id="rId5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55.png"/><Relationship Id="rId5" Type="http://schemas.openxmlformats.org/officeDocument/2006/relationships/image" Target="../media/image5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0.png"/><Relationship Id="rId4" Type="http://schemas.openxmlformats.org/officeDocument/2006/relationships/image" Target="../media/image46.png"/><Relationship Id="rId5" Type="http://schemas.openxmlformats.org/officeDocument/2006/relationships/image" Target="../media/image56.png"/><Relationship Id="rId6" Type="http://schemas.openxmlformats.org/officeDocument/2006/relationships/image" Target="../media/image2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jpg"/><Relationship Id="rId4" Type="http://schemas.openxmlformats.org/officeDocument/2006/relationships/image" Target="../media/image59.png"/><Relationship Id="rId5" Type="http://schemas.openxmlformats.org/officeDocument/2006/relationships/image" Target="../media/image5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jpg"/><Relationship Id="rId4" Type="http://schemas.openxmlformats.org/officeDocument/2006/relationships/image" Target="../media/image54.png"/><Relationship Id="rId5" Type="http://schemas.openxmlformats.org/officeDocument/2006/relationships/image" Target="../media/image5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525"/>
            <a:ext cx="9144000" cy="514345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>
            <a:off x="-100" y="3655950"/>
            <a:ext cx="9144000" cy="1470900"/>
          </a:xfrm>
          <a:prstGeom prst="rect">
            <a:avLst/>
          </a:prstGeom>
          <a:solidFill>
            <a:srgbClr val="000000">
              <a:alpha val="910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 txBox="1"/>
          <p:nvPr>
            <p:ph type="ctrTitle"/>
          </p:nvPr>
        </p:nvSpPr>
        <p:spPr>
          <a:xfrm>
            <a:off x="257650" y="3774375"/>
            <a:ext cx="4863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Smart Parking System</a:t>
            </a:r>
            <a:endParaRPr sz="3600"/>
          </a:p>
        </p:txBody>
      </p:sp>
      <p:sp>
        <p:nvSpPr>
          <p:cNvPr id="88" name="Google Shape;88;p13"/>
          <p:cNvSpPr/>
          <p:nvPr/>
        </p:nvSpPr>
        <p:spPr>
          <a:xfrm>
            <a:off x="5219700" y="3899250"/>
            <a:ext cx="44400" cy="984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9" name="Google Shape;89;p13"/>
          <p:cNvGraphicFramePr/>
          <p:nvPr/>
        </p:nvGraphicFramePr>
        <p:xfrm>
          <a:off x="5426175" y="39719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{F6C4C3F5-805A-4C0D-B96A-9AD56914EB82}</a:tableStyleId>
              </a:tblPr>
              <a:tblGrid>
                <a:gridCol w="1728625"/>
                <a:gridCol w="1728625"/>
              </a:tblGrid>
              <a:tr h="579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accent2"/>
                          </a:solidFill>
                        </a:rPr>
                        <a:t>Oscar Acuna</a:t>
                      </a:r>
                      <a:endParaRPr sz="19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accent2"/>
                          </a:solidFill>
                        </a:rPr>
                        <a:t>Jordan Johnson</a:t>
                      </a:r>
                      <a:endParaRPr sz="19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accent2"/>
                          </a:solidFill>
                        </a:rPr>
                        <a:t>M. Ridwan</a:t>
                      </a:r>
                      <a:endParaRPr sz="19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accent2"/>
                          </a:solidFill>
                        </a:rPr>
                        <a:t>Kyle Carpenter</a:t>
                      </a:r>
                      <a:endParaRPr sz="1900">
                        <a:solidFill>
                          <a:schemeClr val="accent2"/>
                        </a:solidFill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0" name="Google Shape;90;p13"/>
          <p:cNvSpPr txBox="1"/>
          <p:nvPr/>
        </p:nvSpPr>
        <p:spPr>
          <a:xfrm>
            <a:off x="257650" y="4348063"/>
            <a:ext cx="301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Group B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738" y="388450"/>
            <a:ext cx="2966000" cy="19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4">
            <a:alphaModFix/>
          </a:blip>
          <a:srcRect b="0" l="5548" r="5539" t="0"/>
          <a:stretch/>
        </p:blipFill>
        <p:spPr>
          <a:xfrm>
            <a:off x="5707600" y="2997475"/>
            <a:ext cx="2877326" cy="178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/>
          <p:nvPr>
            <p:ph type="title"/>
          </p:nvPr>
        </p:nvSpPr>
        <p:spPr>
          <a:xfrm>
            <a:off x="340550" y="1224000"/>
            <a:ext cx="5053200" cy="35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OAK-1 PoE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Integrated video processing unit allows computer vision to be done on the camera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Utilizes Power over Ethernet connection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</a:t>
            </a:r>
            <a:r>
              <a:rPr lang="en" sz="1500"/>
              <a:t>asy </a:t>
            </a:r>
            <a:r>
              <a:rPr lang="en" sz="1500"/>
              <a:t>computer</a:t>
            </a:r>
            <a:r>
              <a:rPr lang="en" sz="1500"/>
              <a:t> vision setup using DepthAI library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Large amounts of open source examples available (e.g. vehicle detection CV)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Allows for high level scripting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66" name="Google Shape;166;p22"/>
          <p:cNvPicPr preferRelativeResize="0"/>
          <p:nvPr/>
        </p:nvPicPr>
        <p:blipFill rotWithShape="1">
          <a:blip r:embed="rId5">
            <a:alphaModFix/>
          </a:blip>
          <a:srcRect b="8405" l="7261" r="0" t="28009"/>
          <a:stretch/>
        </p:blipFill>
        <p:spPr>
          <a:xfrm>
            <a:off x="8219725" y="105650"/>
            <a:ext cx="779550" cy="80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7" name="Google Shape;167;p22"/>
          <p:cNvSpPr txBox="1"/>
          <p:nvPr/>
        </p:nvSpPr>
        <p:spPr>
          <a:xfrm>
            <a:off x="8011300" y="907350"/>
            <a:ext cx="119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Kyle Carpenter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738" y="388450"/>
            <a:ext cx="2966000" cy="19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4">
            <a:alphaModFix/>
          </a:blip>
          <a:srcRect b="0" l="5548" r="5539" t="0"/>
          <a:stretch/>
        </p:blipFill>
        <p:spPr>
          <a:xfrm>
            <a:off x="5707600" y="2997475"/>
            <a:ext cx="2877326" cy="178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 txBox="1"/>
          <p:nvPr>
            <p:ph type="title"/>
          </p:nvPr>
        </p:nvSpPr>
        <p:spPr>
          <a:xfrm>
            <a:off x="340550" y="1224000"/>
            <a:ext cx="5053200" cy="35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OAK-1 PoE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Downsides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Expensive camera module relative to other IP cams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Advantages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Offloads work from the backend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Allows large distance between cam and server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76" name="Google Shape;176;p23"/>
          <p:cNvPicPr preferRelativeResize="0"/>
          <p:nvPr/>
        </p:nvPicPr>
        <p:blipFill rotWithShape="1">
          <a:blip r:embed="rId5">
            <a:alphaModFix/>
          </a:blip>
          <a:srcRect b="8405" l="7261" r="0" t="28009"/>
          <a:stretch/>
        </p:blipFill>
        <p:spPr>
          <a:xfrm>
            <a:off x="8219725" y="105650"/>
            <a:ext cx="779550" cy="80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7" name="Google Shape;177;p23"/>
          <p:cNvSpPr txBox="1"/>
          <p:nvPr/>
        </p:nvSpPr>
        <p:spPr>
          <a:xfrm>
            <a:off x="8011300" y="907350"/>
            <a:ext cx="119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Kyle Carpenter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2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(continued)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title"/>
          </p:nvPr>
        </p:nvSpPr>
        <p:spPr>
          <a:xfrm>
            <a:off x="311700" y="18250"/>
            <a:ext cx="6906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LED Display</a:t>
            </a:r>
            <a:r>
              <a:rPr b="1" lang="en"/>
              <a:t> - Hardware Block Diagram</a:t>
            </a:r>
            <a:endParaRPr b="1"/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8450"/>
            <a:ext cx="8066140" cy="42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 rotWithShape="1">
          <a:blip r:embed="rId4">
            <a:alphaModFix/>
          </a:blip>
          <a:srcRect b="8405" l="7261" r="0" t="28009"/>
          <a:stretch/>
        </p:blipFill>
        <p:spPr>
          <a:xfrm>
            <a:off x="8219725" y="105650"/>
            <a:ext cx="779550" cy="80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6" name="Google Shape;186;p24"/>
          <p:cNvSpPr txBox="1"/>
          <p:nvPr/>
        </p:nvSpPr>
        <p:spPr>
          <a:xfrm>
            <a:off x="8011300" y="907350"/>
            <a:ext cx="119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Kyle Carpenter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650" y="2881936"/>
            <a:ext cx="2919625" cy="19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6975" y="2911325"/>
            <a:ext cx="1887649" cy="18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 rotWithShape="1">
          <a:blip r:embed="rId5">
            <a:alphaModFix/>
          </a:blip>
          <a:srcRect b="24567" l="0" r="0" t="25871"/>
          <a:stretch/>
        </p:blipFill>
        <p:spPr>
          <a:xfrm>
            <a:off x="3853800" y="1231939"/>
            <a:ext cx="2594200" cy="128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25"/>
          <p:cNvGrpSpPr/>
          <p:nvPr/>
        </p:nvGrpSpPr>
        <p:grpSpPr>
          <a:xfrm>
            <a:off x="6450425" y="1161088"/>
            <a:ext cx="2594201" cy="1427426"/>
            <a:chOff x="6450425" y="551488"/>
            <a:chExt cx="2594201" cy="1427426"/>
          </a:xfrm>
        </p:grpSpPr>
        <p:pic>
          <p:nvPicPr>
            <p:cNvPr id="195" name="Google Shape;195;p25"/>
            <p:cNvPicPr preferRelativeResize="0"/>
            <p:nvPr/>
          </p:nvPicPr>
          <p:blipFill rotWithShape="1">
            <a:blip r:embed="rId6">
              <a:alphaModFix/>
            </a:blip>
            <a:srcRect b="21910" l="0" r="0" t="23065"/>
            <a:stretch/>
          </p:blipFill>
          <p:spPr>
            <a:xfrm>
              <a:off x="6450425" y="551488"/>
              <a:ext cx="2594201" cy="1427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p25"/>
            <p:cNvSpPr/>
            <p:nvPr/>
          </p:nvSpPr>
          <p:spPr>
            <a:xfrm>
              <a:off x="6907700" y="1097527"/>
              <a:ext cx="198900" cy="3561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5"/>
            <p:cNvSpPr/>
            <p:nvPr/>
          </p:nvSpPr>
          <p:spPr>
            <a:xfrm>
              <a:off x="7839475" y="1097525"/>
              <a:ext cx="198900" cy="1863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" name="Google Shape;198;p25"/>
          <p:cNvSpPr txBox="1"/>
          <p:nvPr/>
        </p:nvSpPr>
        <p:spPr>
          <a:xfrm>
            <a:off x="397550" y="1555800"/>
            <a:ext cx="39261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LED Matrix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32 x 64 (2048 LEDs)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Uses 16-pin ribbon cable for data communication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Uses 4-pin molex connector for interface with 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5V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power supply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9" name="Google Shape;199;p25"/>
          <p:cNvPicPr preferRelativeResize="0"/>
          <p:nvPr/>
        </p:nvPicPr>
        <p:blipFill rotWithShape="1">
          <a:blip r:embed="rId7">
            <a:alphaModFix/>
          </a:blip>
          <a:srcRect b="8405" l="7261" r="0" t="28009"/>
          <a:stretch/>
        </p:blipFill>
        <p:spPr>
          <a:xfrm>
            <a:off x="8219725" y="105650"/>
            <a:ext cx="779550" cy="80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0" name="Google Shape;200;p25"/>
          <p:cNvSpPr txBox="1"/>
          <p:nvPr/>
        </p:nvSpPr>
        <p:spPr>
          <a:xfrm>
            <a:off x="8011300" y="907350"/>
            <a:ext cx="119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Kyle Carpenter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650" y="2881936"/>
            <a:ext cx="2919625" cy="19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6975" y="2911325"/>
            <a:ext cx="1887649" cy="18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 rotWithShape="1">
          <a:blip r:embed="rId5">
            <a:alphaModFix/>
          </a:blip>
          <a:srcRect b="24567" l="0" r="0" t="25871"/>
          <a:stretch/>
        </p:blipFill>
        <p:spPr>
          <a:xfrm>
            <a:off x="3853800" y="1231939"/>
            <a:ext cx="2594200" cy="128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26"/>
          <p:cNvGrpSpPr/>
          <p:nvPr/>
        </p:nvGrpSpPr>
        <p:grpSpPr>
          <a:xfrm>
            <a:off x="6450425" y="1161088"/>
            <a:ext cx="2594201" cy="1427426"/>
            <a:chOff x="6450425" y="551488"/>
            <a:chExt cx="2594201" cy="1427426"/>
          </a:xfrm>
        </p:grpSpPr>
        <p:pic>
          <p:nvPicPr>
            <p:cNvPr id="210" name="Google Shape;210;p26"/>
            <p:cNvPicPr preferRelativeResize="0"/>
            <p:nvPr/>
          </p:nvPicPr>
          <p:blipFill rotWithShape="1">
            <a:blip r:embed="rId6">
              <a:alphaModFix/>
            </a:blip>
            <a:srcRect b="21910" l="0" r="0" t="23065"/>
            <a:stretch/>
          </p:blipFill>
          <p:spPr>
            <a:xfrm>
              <a:off x="6450425" y="551488"/>
              <a:ext cx="2594201" cy="1427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26"/>
            <p:cNvSpPr/>
            <p:nvPr/>
          </p:nvSpPr>
          <p:spPr>
            <a:xfrm>
              <a:off x="6907700" y="1097527"/>
              <a:ext cx="198900" cy="3561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6"/>
            <p:cNvSpPr/>
            <p:nvPr/>
          </p:nvSpPr>
          <p:spPr>
            <a:xfrm>
              <a:off x="7839475" y="1097525"/>
              <a:ext cx="198900" cy="1863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3" name="Google Shape;213;p26"/>
          <p:cNvSpPr txBox="1"/>
          <p:nvPr/>
        </p:nvSpPr>
        <p:spPr>
          <a:xfrm>
            <a:off x="397550" y="1555800"/>
            <a:ext cx="39261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LED Matrix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1/16 scan rate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LEDs driven via few pins from shift registers and multiplexed pins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Daisy-chainable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 rotWithShape="1">
          <a:blip r:embed="rId7">
            <a:alphaModFix/>
          </a:blip>
          <a:srcRect b="8405" l="7261" r="0" t="28009"/>
          <a:stretch/>
        </p:blipFill>
        <p:spPr>
          <a:xfrm>
            <a:off x="8219725" y="105650"/>
            <a:ext cx="779550" cy="80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5" name="Google Shape;215;p26"/>
          <p:cNvSpPr txBox="1"/>
          <p:nvPr/>
        </p:nvSpPr>
        <p:spPr>
          <a:xfrm>
            <a:off x="8011300" y="907350"/>
            <a:ext cx="119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Kyle Carpenter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(continued)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MCU Display Software</a:t>
            </a:r>
            <a:endParaRPr/>
          </a:p>
        </p:txBody>
      </p:sp>
      <p:pic>
        <p:nvPicPr>
          <p:cNvPr id="222" name="Google Shape;2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0800" y="907349"/>
            <a:ext cx="1238000" cy="364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 rotWithShape="1">
          <a:blip r:embed="rId4">
            <a:alphaModFix/>
          </a:blip>
          <a:srcRect b="8405" l="7261" r="0" t="28009"/>
          <a:stretch/>
        </p:blipFill>
        <p:spPr>
          <a:xfrm>
            <a:off x="8219725" y="105650"/>
            <a:ext cx="779550" cy="80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4" name="Google Shape;224;p27"/>
          <p:cNvSpPr txBox="1"/>
          <p:nvPr/>
        </p:nvSpPr>
        <p:spPr>
          <a:xfrm>
            <a:off x="8011300" y="907350"/>
            <a:ext cx="119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Kyle Carpenter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397550" y="1555800"/>
            <a:ext cx="39261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Overall design is simple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Complexity is in the drivers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Custom driver needed for LED display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Match pixels to chars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Match pixels to pins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/>
          <p:nvPr>
            <p:ph type="title"/>
          </p:nvPr>
        </p:nvSpPr>
        <p:spPr>
          <a:xfrm>
            <a:off x="311700" y="18250"/>
            <a:ext cx="54981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PCB</a:t>
            </a:r>
            <a:r>
              <a:rPr b="1" lang="en"/>
              <a:t> - Hardware Block Diagram</a:t>
            </a:r>
            <a:endParaRPr b="1"/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8450"/>
            <a:ext cx="7990778" cy="42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8"/>
          <p:cNvPicPr preferRelativeResize="0"/>
          <p:nvPr/>
        </p:nvPicPr>
        <p:blipFill rotWithShape="1">
          <a:blip r:embed="rId4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3" name="Google Shape;233;p28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6301" y="3280490"/>
            <a:ext cx="1962950" cy="196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8462" y="-12"/>
            <a:ext cx="1860275" cy="18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0750" y="1716163"/>
            <a:ext cx="1487600" cy="14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9"/>
          <p:cNvSpPr txBox="1"/>
          <p:nvPr>
            <p:ph type="title"/>
          </p:nvPr>
        </p:nvSpPr>
        <p:spPr>
          <a:xfrm>
            <a:off x="202125" y="853475"/>
            <a:ext cx="50532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Power over Ethernet (PoE) Splitter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Allows power and data to be on two separate connections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$14.54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Ethernet Port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Receives ethernet connection from PoE splitter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Interfaced with Ethernet PHY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$6.20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DC Plug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Receives 12V power connection from PoE splitter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$0.74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42" name="Google Shape;242;p29"/>
          <p:cNvPicPr preferRelativeResize="0"/>
          <p:nvPr/>
        </p:nvPicPr>
        <p:blipFill rotWithShape="1">
          <a:blip r:embed="rId6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3" name="Google Shape;243;p29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29"/>
          <p:cNvSpPr txBox="1"/>
          <p:nvPr>
            <p:ph type="title"/>
          </p:nvPr>
        </p:nvSpPr>
        <p:spPr>
          <a:xfrm>
            <a:off x="311700" y="182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PCB Components</a:t>
            </a:r>
            <a:endParaRPr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1950" y="2165399"/>
            <a:ext cx="1862824" cy="135361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 txBox="1"/>
          <p:nvPr>
            <p:ph type="title"/>
          </p:nvPr>
        </p:nvSpPr>
        <p:spPr>
          <a:xfrm>
            <a:off x="365400" y="987675"/>
            <a:ext cx="53496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Voltage Regulator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Regulates +12V input to +3.3V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$6.99 (Pack of 6)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MPLAB Snap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Includes SWD debug interface for communication with ATSAME70J19A, TLK111, and LED Matrix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$34.09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50 MHz Oscillator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Clock signal for TLK111 and ATSAME70J19A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Signal is fed into TLK111 which generates a reference clock signal for the the ATSAME70J19A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$2.61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51" name="Google Shape;251;p30"/>
          <p:cNvPicPr preferRelativeResize="0"/>
          <p:nvPr/>
        </p:nvPicPr>
        <p:blipFill rotWithShape="1">
          <a:blip r:embed="rId4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2" name="Google Shape;252;p30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3" name="Google Shape;25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8225" y="3718300"/>
            <a:ext cx="1150675" cy="115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0"/>
          <p:cNvSpPr txBox="1"/>
          <p:nvPr>
            <p:ph type="title"/>
          </p:nvPr>
        </p:nvSpPr>
        <p:spPr>
          <a:xfrm>
            <a:off x="311700" y="182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PCB Components</a:t>
            </a:r>
            <a:endParaRPr b="1"/>
          </a:p>
        </p:txBody>
      </p:sp>
      <p:pic>
        <p:nvPicPr>
          <p:cNvPr id="255" name="Google Shape;25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5454" y="752675"/>
            <a:ext cx="1213450" cy="1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7677" y="1178501"/>
            <a:ext cx="1894825" cy="139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1648" y="3106549"/>
            <a:ext cx="1894825" cy="159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1"/>
          <p:cNvSpPr txBox="1"/>
          <p:nvPr>
            <p:ph type="title"/>
          </p:nvPr>
        </p:nvSpPr>
        <p:spPr>
          <a:xfrm>
            <a:off x="365400" y="601450"/>
            <a:ext cx="53496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TLK111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48-LQFP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Controls status LEDs on ethernet port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Communicates with  Media Access Control (MAC) block on MCU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Allows for interface between ethernet port and MCU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$11.34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ATSAME70J19A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64-LQFP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Includes MAC block for ethernet communication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Includes 44 GPIO pins for communication with LED Matrix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Serial Wire Debugging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$12.63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63" name="Google Shape;263;p31"/>
          <p:cNvPicPr preferRelativeResize="0"/>
          <p:nvPr/>
        </p:nvPicPr>
        <p:blipFill rotWithShape="1">
          <a:blip r:embed="rId5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4" name="Google Shape;264;p31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31"/>
          <p:cNvSpPr txBox="1"/>
          <p:nvPr>
            <p:ph type="title"/>
          </p:nvPr>
        </p:nvSpPr>
        <p:spPr>
          <a:xfrm>
            <a:off x="311700" y="182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PCB Components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810300" y="1723950"/>
            <a:ext cx="25053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Oscar Acuna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Computer Engineering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oacuna@knights.ucf.edu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96" name="Google Shape;96;p14"/>
          <p:cNvSpPr txBox="1"/>
          <p:nvPr>
            <p:ph type="title"/>
          </p:nvPr>
        </p:nvSpPr>
        <p:spPr>
          <a:xfrm>
            <a:off x="731250" y="4261738"/>
            <a:ext cx="26634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M. Ridwan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Computer Engineering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mridwan</a:t>
            </a:r>
            <a:r>
              <a:rPr lang="en" sz="1400"/>
              <a:t>@knights.ucf.edu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97" name="Google Shape;97;p14"/>
          <p:cNvSpPr txBox="1"/>
          <p:nvPr>
            <p:ph type="title"/>
          </p:nvPr>
        </p:nvSpPr>
        <p:spPr>
          <a:xfrm>
            <a:off x="5463450" y="1723950"/>
            <a:ext cx="30330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Jordan Johnson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Electrical Engineering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jordan614407@knights.ucf.edu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98" name="Google Shape;98;p14"/>
          <p:cNvSpPr txBox="1"/>
          <p:nvPr>
            <p:ph type="title"/>
          </p:nvPr>
        </p:nvSpPr>
        <p:spPr>
          <a:xfrm>
            <a:off x="5463450" y="4261750"/>
            <a:ext cx="30330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Kyle Carpenter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Computer Engineering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kylecarpenter@knights.ucf.edu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 b="0" l="6759" r="4994" t="7825"/>
          <a:stretch/>
        </p:blipFill>
        <p:spPr>
          <a:xfrm>
            <a:off x="1192975" y="139775"/>
            <a:ext cx="1732625" cy="16472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5">
            <a:alphaModFix/>
          </a:blip>
          <a:srcRect b="29213" l="15802" r="19114" t="0"/>
          <a:stretch/>
        </p:blipFill>
        <p:spPr>
          <a:xfrm>
            <a:off x="6113650" y="139775"/>
            <a:ext cx="1732625" cy="16472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6">
            <a:alphaModFix/>
          </a:blip>
          <a:srcRect b="8405" l="7261" r="0" t="28009"/>
          <a:stretch/>
        </p:blipFill>
        <p:spPr>
          <a:xfrm>
            <a:off x="6136712" y="2599750"/>
            <a:ext cx="1686475" cy="173440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7">
            <a:alphaModFix/>
          </a:blip>
          <a:srcRect b="14196" l="0" r="0" t="3553"/>
          <a:stretch/>
        </p:blipFill>
        <p:spPr>
          <a:xfrm>
            <a:off x="1219712" y="2599750"/>
            <a:ext cx="1686477" cy="1734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8050" y="3591200"/>
            <a:ext cx="2379351" cy="146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6452" y="2800750"/>
            <a:ext cx="2266624" cy="12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 rotWithShape="1">
          <a:blip r:embed="rId5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3" name="Google Shape;273;p32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4" name="Google Shape;274;p32"/>
          <p:cNvPicPr preferRelativeResize="0"/>
          <p:nvPr/>
        </p:nvPicPr>
        <p:blipFill rotWithShape="1">
          <a:blip r:embed="rId6">
            <a:alphaModFix/>
          </a:blip>
          <a:srcRect b="13072" l="0" r="0" t="12183"/>
          <a:stretch/>
        </p:blipFill>
        <p:spPr>
          <a:xfrm>
            <a:off x="5251000" y="150175"/>
            <a:ext cx="2143125" cy="16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2"/>
          <p:cNvSpPr txBox="1"/>
          <p:nvPr>
            <p:ph type="title"/>
          </p:nvPr>
        </p:nvSpPr>
        <p:spPr>
          <a:xfrm>
            <a:off x="311700" y="182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Breadboard</a:t>
            </a:r>
            <a:r>
              <a:rPr b="1" lang="en"/>
              <a:t> Components</a:t>
            </a:r>
            <a:endParaRPr b="1"/>
          </a:p>
        </p:txBody>
      </p:sp>
      <p:sp>
        <p:nvSpPr>
          <p:cNvPr id="276" name="Google Shape;276;p32"/>
          <p:cNvSpPr txBox="1"/>
          <p:nvPr>
            <p:ph type="title"/>
          </p:nvPr>
        </p:nvSpPr>
        <p:spPr>
          <a:xfrm>
            <a:off x="365400" y="690550"/>
            <a:ext cx="5181000" cy="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Adjustable Buck Converter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DC to DC Buck Converter used for prototyping purposes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$10.69 (Pack of 6)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RJ45 MagJack Breakout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RJ45 Breakout Board with integrated magnetics for easy prototyping with Ethernet PHY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$6.95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LQFP-64 &amp; LQFP-48 Breakout Boards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Adapter for microchip pins to breadboard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$9.95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$6.95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77" name="Google Shape;277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94050" y="1543500"/>
            <a:ext cx="1863574" cy="186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/>
          <p:nvPr>
            <p:ph type="title"/>
          </p:nvPr>
        </p:nvSpPr>
        <p:spPr>
          <a:xfrm>
            <a:off x="311700" y="323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PCB Schematic (Power Input &amp; Regulation)</a:t>
            </a:r>
            <a:endParaRPr b="1"/>
          </a:p>
        </p:txBody>
      </p:sp>
      <p:pic>
        <p:nvPicPr>
          <p:cNvPr id="283" name="Google Shape;283;p33"/>
          <p:cNvPicPr preferRelativeResize="0"/>
          <p:nvPr/>
        </p:nvPicPr>
        <p:blipFill rotWithShape="1">
          <a:blip r:embed="rId3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4" name="Google Shape;284;p33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5" name="Google Shape;28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5800" y="2081375"/>
            <a:ext cx="3366500" cy="14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3"/>
          <p:cNvSpPr txBox="1"/>
          <p:nvPr>
            <p:ph type="title"/>
          </p:nvPr>
        </p:nvSpPr>
        <p:spPr>
          <a:xfrm>
            <a:off x="119850" y="2201275"/>
            <a:ext cx="4718400" cy="42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+12V input from Power over Ethernet Splitter into DC Barrel Jack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LD1117V33 regulates this +12V input to +3.3V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>
            <p:ph type="title"/>
          </p:nvPr>
        </p:nvSpPr>
        <p:spPr>
          <a:xfrm>
            <a:off x="311700" y="323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PCB Schematic (MCU)</a:t>
            </a:r>
            <a:endParaRPr b="1"/>
          </a:p>
        </p:txBody>
      </p:sp>
      <p:pic>
        <p:nvPicPr>
          <p:cNvPr id="292" name="Google Shape;292;p34"/>
          <p:cNvPicPr preferRelativeResize="0"/>
          <p:nvPr/>
        </p:nvPicPr>
        <p:blipFill rotWithShape="1">
          <a:blip r:embed="rId3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3" name="Google Shape;293;p34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4" name="Google Shape;29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1751" y="482375"/>
            <a:ext cx="2849250" cy="28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1750" y="3531975"/>
            <a:ext cx="4085875" cy="149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4"/>
          <p:cNvSpPr txBox="1"/>
          <p:nvPr>
            <p:ph type="title"/>
          </p:nvPr>
        </p:nvSpPr>
        <p:spPr>
          <a:xfrm>
            <a:off x="0" y="1300150"/>
            <a:ext cx="4718400" cy="42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Includes connections for: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Serial Wire Debugging (SWD)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LED Sign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Reduced Media Independent </a:t>
            </a:r>
            <a:r>
              <a:rPr lang="en" sz="1400"/>
              <a:t>Interface (RMII)</a:t>
            </a:r>
            <a:r>
              <a:rPr lang="en" sz="1400"/>
              <a:t> for communication with Ethernet PHY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Single power supply input</a:t>
            </a:r>
            <a:endParaRPr sz="1400"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Makes use of internal voltage regulator  (VDDIN &amp; VDDOUT) for pins that don’t receive +3.3V (VDDPLL &amp; VDDCORE)</a:t>
            </a:r>
            <a:endParaRPr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 txBox="1"/>
          <p:nvPr>
            <p:ph type="title"/>
          </p:nvPr>
        </p:nvSpPr>
        <p:spPr>
          <a:xfrm>
            <a:off x="311700" y="323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PCB Schematic (MCU Continued)</a:t>
            </a:r>
            <a:endParaRPr b="1"/>
          </a:p>
        </p:txBody>
      </p:sp>
      <p:pic>
        <p:nvPicPr>
          <p:cNvPr id="302" name="Google Shape;302;p35"/>
          <p:cNvPicPr preferRelativeResize="0"/>
          <p:nvPr/>
        </p:nvPicPr>
        <p:blipFill rotWithShape="1">
          <a:blip r:embed="rId3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3" name="Google Shape;303;p35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4" name="Google Shape;30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6973" y="3213350"/>
            <a:ext cx="2440877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6425" y="3213350"/>
            <a:ext cx="1504700" cy="8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6975" y="1126638"/>
            <a:ext cx="3019425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5"/>
          <p:cNvSpPr txBox="1"/>
          <p:nvPr>
            <p:ph type="title"/>
          </p:nvPr>
        </p:nvSpPr>
        <p:spPr>
          <a:xfrm>
            <a:off x="0" y="886275"/>
            <a:ext cx="4718400" cy="42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PCB includes one male and two female pin headers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LED Header (2x8 Male)</a:t>
            </a:r>
            <a:endParaRPr sz="14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Uses 12 GPIO pins on the MCU to communicate with the LED Matrix</a:t>
            </a:r>
            <a:endParaRPr sz="14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MCU Debug Header (1x8 Female)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Uses SWD pins on the MCU to connect with the MPLAB Snap Debugger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Erase Header (1x2 Female)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Needed for any situation where we need to erase the firmware on our device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"/>
          <p:cNvSpPr txBox="1"/>
          <p:nvPr>
            <p:ph type="title"/>
          </p:nvPr>
        </p:nvSpPr>
        <p:spPr>
          <a:xfrm>
            <a:off x="311700" y="323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PCB Schematic (PHY)</a:t>
            </a:r>
            <a:endParaRPr b="1"/>
          </a:p>
        </p:txBody>
      </p:sp>
      <p:pic>
        <p:nvPicPr>
          <p:cNvPr id="313" name="Google Shape;313;p36"/>
          <p:cNvPicPr preferRelativeResize="0"/>
          <p:nvPr/>
        </p:nvPicPr>
        <p:blipFill rotWithShape="1">
          <a:blip r:embed="rId3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4" name="Google Shape;314;p36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5" name="Google Shape;31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1625" y="3695162"/>
            <a:ext cx="4005124" cy="103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1625" y="1263525"/>
            <a:ext cx="4005121" cy="216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6"/>
          <p:cNvSpPr txBox="1"/>
          <p:nvPr>
            <p:ph type="title"/>
          </p:nvPr>
        </p:nvSpPr>
        <p:spPr>
          <a:xfrm>
            <a:off x="0" y="930850"/>
            <a:ext cx="4718400" cy="42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Includes connections for: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Ethernet Port</a:t>
            </a:r>
            <a:endParaRPr sz="1400"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LEDs</a:t>
            </a:r>
            <a:endParaRPr sz="1400"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Physical Medium Dependent (PMD) Interface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Reduced Media Independent Interface (RMII) for communication with MCU Media Access Control (MAC) block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Single power supply input</a:t>
            </a:r>
            <a:endParaRPr sz="1400"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Makes use of internal voltage regulator  (PFBOUT) for pins that don’t receive +3.3V (PFBIN1 &amp; PFBIN2)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External 50 MHz Oscillator</a:t>
            </a:r>
            <a:endParaRPr sz="1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7"/>
          <p:cNvSpPr txBox="1"/>
          <p:nvPr>
            <p:ph type="title"/>
          </p:nvPr>
        </p:nvSpPr>
        <p:spPr>
          <a:xfrm>
            <a:off x="311700" y="323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PCB Schematic (PHY Continued)</a:t>
            </a:r>
            <a:endParaRPr b="1"/>
          </a:p>
        </p:txBody>
      </p:sp>
      <p:pic>
        <p:nvPicPr>
          <p:cNvPr id="323" name="Google Shape;323;p37"/>
          <p:cNvPicPr preferRelativeResize="0"/>
          <p:nvPr/>
        </p:nvPicPr>
        <p:blipFill rotWithShape="1">
          <a:blip r:embed="rId3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4" name="Google Shape;324;p37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5" name="Google Shape;32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5525" y="1300150"/>
            <a:ext cx="4094496" cy="23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5525" y="3786921"/>
            <a:ext cx="4094500" cy="118705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7"/>
          <p:cNvSpPr txBox="1"/>
          <p:nvPr>
            <p:ph type="title"/>
          </p:nvPr>
        </p:nvSpPr>
        <p:spPr>
          <a:xfrm>
            <a:off x="0" y="1866800"/>
            <a:ext cx="4718400" cy="42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Ethernet Port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Connected to PHY through PMD </a:t>
            </a:r>
            <a:r>
              <a:rPr lang="en" sz="1400"/>
              <a:t>interface</a:t>
            </a:r>
            <a:r>
              <a:rPr lang="en" sz="1400"/>
              <a:t> and status LEDs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50 MHz Oscillator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Receives +3.3V and generates a 50 MHz signal which is fed into the Ethernet PHY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 txBox="1"/>
          <p:nvPr>
            <p:ph type="title"/>
          </p:nvPr>
        </p:nvSpPr>
        <p:spPr>
          <a:xfrm>
            <a:off x="311700" y="182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Breadboard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3" name="Google Shape;333;p38"/>
          <p:cNvPicPr preferRelativeResize="0"/>
          <p:nvPr/>
        </p:nvPicPr>
        <p:blipFill rotWithShape="1">
          <a:blip r:embed="rId3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4" name="Google Shape;334;p38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5" name="Google Shape;335;p38"/>
          <p:cNvPicPr preferRelativeResize="0"/>
          <p:nvPr/>
        </p:nvPicPr>
        <p:blipFill rotWithShape="1">
          <a:blip r:embed="rId4">
            <a:alphaModFix/>
          </a:blip>
          <a:srcRect b="0" l="5185" r="696" t="6323"/>
          <a:stretch/>
        </p:blipFill>
        <p:spPr>
          <a:xfrm rot="-5400000">
            <a:off x="2433850" y="-73263"/>
            <a:ext cx="4276301" cy="56749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"/>
          <p:cNvSpPr txBox="1"/>
          <p:nvPr>
            <p:ph type="title"/>
          </p:nvPr>
        </p:nvSpPr>
        <p:spPr>
          <a:xfrm>
            <a:off x="311700" y="182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PCB Layout (Top Layer)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1" name="Google Shape;341;p39"/>
          <p:cNvPicPr preferRelativeResize="0"/>
          <p:nvPr/>
        </p:nvPicPr>
        <p:blipFill rotWithShape="1">
          <a:blip r:embed="rId3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2" name="Google Shape;342;p39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3" name="Google Shape;34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50" y="1300150"/>
            <a:ext cx="8177503" cy="3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"/>
          <p:cNvSpPr txBox="1"/>
          <p:nvPr>
            <p:ph type="title"/>
          </p:nvPr>
        </p:nvSpPr>
        <p:spPr>
          <a:xfrm>
            <a:off x="311700" y="182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PCB Layout (Bottom Layer)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40"/>
          <p:cNvPicPr preferRelativeResize="0"/>
          <p:nvPr/>
        </p:nvPicPr>
        <p:blipFill rotWithShape="1">
          <a:blip r:embed="rId3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0" name="Google Shape;350;p40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1" name="Google Shape;35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788" y="1398075"/>
            <a:ext cx="8014429" cy="353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 txBox="1"/>
          <p:nvPr>
            <p:ph type="title"/>
          </p:nvPr>
        </p:nvSpPr>
        <p:spPr>
          <a:xfrm>
            <a:off x="311700" y="18250"/>
            <a:ext cx="68520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Control Unit</a:t>
            </a:r>
            <a:r>
              <a:rPr b="1" lang="en"/>
              <a:t> - Hardware Block Diagram</a:t>
            </a:r>
            <a:endParaRPr b="1"/>
          </a:p>
        </p:txBody>
      </p:sp>
      <p:pic>
        <p:nvPicPr>
          <p:cNvPr id="357" name="Google Shape;35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8450"/>
            <a:ext cx="7996645" cy="42126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41"/>
          <p:cNvGrpSpPr/>
          <p:nvPr/>
        </p:nvGrpSpPr>
        <p:grpSpPr>
          <a:xfrm>
            <a:off x="8030700" y="76200"/>
            <a:ext cx="1082400" cy="900825"/>
            <a:chOff x="7878300" y="76200"/>
            <a:chExt cx="1082400" cy="900825"/>
          </a:xfrm>
        </p:grpSpPr>
        <p:pic>
          <p:nvPicPr>
            <p:cNvPr id="359" name="Google Shape;359;p41"/>
            <p:cNvPicPr preferRelativeResize="0"/>
            <p:nvPr/>
          </p:nvPicPr>
          <p:blipFill rotWithShape="1">
            <a:blip r:embed="rId4">
              <a:alphaModFix/>
            </a:blip>
            <a:srcRect b="8684" l="25294" r="17891" t="13074"/>
            <a:stretch/>
          </p:blipFill>
          <p:spPr>
            <a:xfrm>
              <a:off x="8170978" y="76200"/>
              <a:ext cx="484632" cy="607713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60" name="Google Shape;360;p41"/>
            <p:cNvSpPr txBox="1"/>
            <p:nvPr/>
          </p:nvSpPr>
          <p:spPr>
            <a:xfrm>
              <a:off x="7878300" y="607725"/>
              <a:ext cx="108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Oscar Acuna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type="title"/>
          </p:nvPr>
        </p:nvSpPr>
        <p:spPr>
          <a:xfrm>
            <a:off x="311700" y="182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Project Description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" name="Google Shape;109;p15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311700" y="1362900"/>
            <a:ext cx="82644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parking garage guidance system that computes what rows have open spots and what rows are fully occupied and directs drivers accordingly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Takes an unconventional approach by using cameras and image processing techniques rather than sensors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Includes a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website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 control unit that will collect information from the camera in real time.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proof of concept that could be scalable with more resources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00" y="793263"/>
            <a:ext cx="8009974" cy="4183336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2"/>
          <p:cNvSpPr txBox="1"/>
          <p:nvPr>
            <p:ph type="title"/>
          </p:nvPr>
        </p:nvSpPr>
        <p:spPr>
          <a:xfrm>
            <a:off x="311700" y="18250"/>
            <a:ext cx="68520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Control Unit - PoE Switch</a:t>
            </a:r>
            <a:endParaRPr b="1"/>
          </a:p>
        </p:txBody>
      </p:sp>
      <p:grpSp>
        <p:nvGrpSpPr>
          <p:cNvPr id="367" name="Google Shape;367;p42"/>
          <p:cNvGrpSpPr/>
          <p:nvPr/>
        </p:nvGrpSpPr>
        <p:grpSpPr>
          <a:xfrm>
            <a:off x="8030700" y="76200"/>
            <a:ext cx="1082400" cy="900825"/>
            <a:chOff x="7878300" y="76200"/>
            <a:chExt cx="1082400" cy="900825"/>
          </a:xfrm>
        </p:grpSpPr>
        <p:pic>
          <p:nvPicPr>
            <p:cNvPr id="368" name="Google Shape;368;p42"/>
            <p:cNvPicPr preferRelativeResize="0"/>
            <p:nvPr/>
          </p:nvPicPr>
          <p:blipFill rotWithShape="1">
            <a:blip r:embed="rId4">
              <a:alphaModFix/>
            </a:blip>
            <a:srcRect b="8684" l="25294" r="17891" t="13074"/>
            <a:stretch/>
          </p:blipFill>
          <p:spPr>
            <a:xfrm>
              <a:off x="8170978" y="76200"/>
              <a:ext cx="484632" cy="607713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69" name="Google Shape;369;p42"/>
            <p:cNvSpPr txBox="1"/>
            <p:nvPr/>
          </p:nvSpPr>
          <p:spPr>
            <a:xfrm>
              <a:off x="7878300" y="607725"/>
              <a:ext cx="108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Oscar Acuna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43"/>
          <p:cNvGrpSpPr/>
          <p:nvPr/>
        </p:nvGrpSpPr>
        <p:grpSpPr>
          <a:xfrm>
            <a:off x="8030700" y="76200"/>
            <a:ext cx="1082400" cy="900825"/>
            <a:chOff x="7878300" y="76200"/>
            <a:chExt cx="1082400" cy="900825"/>
          </a:xfrm>
        </p:grpSpPr>
        <p:pic>
          <p:nvPicPr>
            <p:cNvPr id="375" name="Google Shape;375;p43"/>
            <p:cNvPicPr preferRelativeResize="0"/>
            <p:nvPr/>
          </p:nvPicPr>
          <p:blipFill rotWithShape="1">
            <a:blip r:embed="rId3">
              <a:alphaModFix/>
            </a:blip>
            <a:srcRect b="8684" l="25294" r="17891" t="13074"/>
            <a:stretch/>
          </p:blipFill>
          <p:spPr>
            <a:xfrm>
              <a:off x="8170978" y="76200"/>
              <a:ext cx="484632" cy="607713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76" name="Google Shape;376;p43"/>
            <p:cNvSpPr txBox="1"/>
            <p:nvPr/>
          </p:nvSpPr>
          <p:spPr>
            <a:xfrm>
              <a:off x="7878300" y="607725"/>
              <a:ext cx="108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Oscar Acuna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77" name="Google Shape;37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38" y="3045475"/>
            <a:ext cx="2877326" cy="17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3"/>
          <p:cNvSpPr txBox="1"/>
          <p:nvPr>
            <p:ph type="title"/>
          </p:nvPr>
        </p:nvSpPr>
        <p:spPr>
          <a:xfrm>
            <a:off x="347375" y="1244675"/>
            <a:ext cx="3018900" cy="15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5-port PoE </a:t>
            </a:r>
            <a:r>
              <a:rPr b="1" lang="en" sz="1500"/>
              <a:t>Ethernet Switch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Power over Ethernet (PoE)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PoE 802.3af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12.95 watts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Up to 350 mA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graphicFrame>
        <p:nvGraphicFramePr>
          <p:cNvPr id="379" name="Google Shape;379;p43"/>
          <p:cNvGraphicFramePr/>
          <p:nvPr/>
        </p:nvGraphicFramePr>
        <p:xfrm>
          <a:off x="3671800" y="1898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{F16D3253-0966-4198-882A-C0886DC3B9D5}</a:tableStyleId>
              </a:tblPr>
              <a:tblGrid>
                <a:gridCol w="1347300"/>
                <a:gridCol w="1475625"/>
                <a:gridCol w="1241200"/>
                <a:gridCol w="938000"/>
              </a:tblGrid>
              <a:tr h="145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Brand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Model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 of PoE ports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154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Netgear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GS305P-100NAS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PoE+ ports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(Type 2)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$49.99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4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TP-Link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TL-SG1005P V2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PoE ports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(Type 1)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$44.99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4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STEAMEMO</a:t>
                      </a:r>
                      <a:endParaRPr b="1" sz="13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GPOE204</a:t>
                      </a:r>
                      <a:endParaRPr b="1" sz="13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PoE+ ports</a:t>
                      </a:r>
                      <a:endParaRPr b="1" sz="13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(Type 2)</a:t>
                      </a:r>
                      <a:endParaRPr b="1" sz="13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$33.99</a:t>
                      </a:r>
                      <a:endParaRPr b="1" sz="13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80" name="Google Shape;380;p43"/>
          <p:cNvSpPr txBox="1"/>
          <p:nvPr>
            <p:ph type="title"/>
          </p:nvPr>
        </p:nvSpPr>
        <p:spPr>
          <a:xfrm>
            <a:off x="3951850" y="1446475"/>
            <a:ext cx="4484100" cy="4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PoE switch comparison</a:t>
            </a:r>
            <a:endParaRPr sz="1400"/>
          </a:p>
        </p:txBody>
      </p:sp>
      <p:sp>
        <p:nvSpPr>
          <p:cNvPr id="381" name="Google Shape;381;p43"/>
          <p:cNvSpPr txBox="1"/>
          <p:nvPr>
            <p:ph type="title"/>
          </p:nvPr>
        </p:nvSpPr>
        <p:spPr>
          <a:xfrm>
            <a:off x="311700" y="18250"/>
            <a:ext cx="68520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Control Unit - PoE Switch (Continued)</a:t>
            </a:r>
            <a:endParaRPr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5343"/>
            <a:ext cx="8021201" cy="4200857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4"/>
          <p:cNvSpPr txBox="1"/>
          <p:nvPr>
            <p:ph type="title"/>
          </p:nvPr>
        </p:nvSpPr>
        <p:spPr>
          <a:xfrm>
            <a:off x="311700" y="18250"/>
            <a:ext cx="68520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Control Unit - UPS (Battery Backup)</a:t>
            </a:r>
            <a:endParaRPr b="1"/>
          </a:p>
        </p:txBody>
      </p:sp>
      <p:grpSp>
        <p:nvGrpSpPr>
          <p:cNvPr id="388" name="Google Shape;388;p44"/>
          <p:cNvGrpSpPr/>
          <p:nvPr/>
        </p:nvGrpSpPr>
        <p:grpSpPr>
          <a:xfrm>
            <a:off x="8030700" y="76200"/>
            <a:ext cx="1082400" cy="900825"/>
            <a:chOff x="7878300" y="76200"/>
            <a:chExt cx="1082400" cy="900825"/>
          </a:xfrm>
        </p:grpSpPr>
        <p:pic>
          <p:nvPicPr>
            <p:cNvPr id="389" name="Google Shape;389;p44"/>
            <p:cNvPicPr preferRelativeResize="0"/>
            <p:nvPr/>
          </p:nvPicPr>
          <p:blipFill rotWithShape="1">
            <a:blip r:embed="rId4">
              <a:alphaModFix/>
            </a:blip>
            <a:srcRect b="8684" l="25294" r="17891" t="13074"/>
            <a:stretch/>
          </p:blipFill>
          <p:spPr>
            <a:xfrm>
              <a:off x="8170978" y="76200"/>
              <a:ext cx="484632" cy="607713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90" name="Google Shape;390;p44"/>
            <p:cNvSpPr txBox="1"/>
            <p:nvPr/>
          </p:nvSpPr>
          <p:spPr>
            <a:xfrm>
              <a:off x="7878300" y="607725"/>
              <a:ext cx="108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Oscar Acuna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5"/>
          <p:cNvSpPr txBox="1"/>
          <p:nvPr>
            <p:ph type="title"/>
          </p:nvPr>
        </p:nvSpPr>
        <p:spPr>
          <a:xfrm>
            <a:off x="311700" y="18250"/>
            <a:ext cx="68520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Control Unit - UPS (Battery Backup)</a:t>
            </a:r>
            <a:endParaRPr b="1"/>
          </a:p>
        </p:txBody>
      </p:sp>
      <p:grpSp>
        <p:nvGrpSpPr>
          <p:cNvPr id="396" name="Google Shape;396;p45"/>
          <p:cNvGrpSpPr/>
          <p:nvPr/>
        </p:nvGrpSpPr>
        <p:grpSpPr>
          <a:xfrm>
            <a:off x="8030700" y="76200"/>
            <a:ext cx="1082400" cy="900825"/>
            <a:chOff x="7878300" y="76200"/>
            <a:chExt cx="1082400" cy="900825"/>
          </a:xfrm>
        </p:grpSpPr>
        <p:pic>
          <p:nvPicPr>
            <p:cNvPr id="397" name="Google Shape;397;p45"/>
            <p:cNvPicPr preferRelativeResize="0"/>
            <p:nvPr/>
          </p:nvPicPr>
          <p:blipFill rotWithShape="1">
            <a:blip r:embed="rId3">
              <a:alphaModFix/>
            </a:blip>
            <a:srcRect b="8684" l="25294" r="17891" t="13074"/>
            <a:stretch/>
          </p:blipFill>
          <p:spPr>
            <a:xfrm>
              <a:off x="8170978" y="76200"/>
              <a:ext cx="484632" cy="607713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98" name="Google Shape;398;p45"/>
            <p:cNvSpPr txBox="1"/>
            <p:nvPr/>
          </p:nvSpPr>
          <p:spPr>
            <a:xfrm>
              <a:off x="7878300" y="607725"/>
              <a:ext cx="108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Oscar Acuna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99" name="Google Shape;39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675" y="1374650"/>
            <a:ext cx="3588649" cy="2849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5"/>
          <p:cNvSpPr txBox="1"/>
          <p:nvPr>
            <p:ph type="title"/>
          </p:nvPr>
        </p:nvSpPr>
        <p:spPr>
          <a:xfrm>
            <a:off x="420200" y="1918350"/>
            <a:ext cx="3457800" cy="15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Uninterruptible</a:t>
            </a:r>
            <a:r>
              <a:rPr b="1" lang="en" sz="1500"/>
              <a:t> Power Supply (UPS)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Battery Backup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~23 mins at 100 watts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Brand: APC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$75.99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4960"/>
            <a:ext cx="7995126" cy="417943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6"/>
          <p:cNvSpPr txBox="1"/>
          <p:nvPr>
            <p:ph type="title"/>
          </p:nvPr>
        </p:nvSpPr>
        <p:spPr>
          <a:xfrm>
            <a:off x="311700" y="18250"/>
            <a:ext cx="68520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Control Unit - Server</a:t>
            </a:r>
            <a:endParaRPr b="1"/>
          </a:p>
        </p:txBody>
      </p:sp>
      <p:grpSp>
        <p:nvGrpSpPr>
          <p:cNvPr id="407" name="Google Shape;407;p46"/>
          <p:cNvGrpSpPr/>
          <p:nvPr/>
        </p:nvGrpSpPr>
        <p:grpSpPr>
          <a:xfrm>
            <a:off x="8030700" y="76200"/>
            <a:ext cx="1082400" cy="900825"/>
            <a:chOff x="7878300" y="76200"/>
            <a:chExt cx="1082400" cy="900825"/>
          </a:xfrm>
        </p:grpSpPr>
        <p:pic>
          <p:nvPicPr>
            <p:cNvPr id="408" name="Google Shape;408;p46"/>
            <p:cNvPicPr preferRelativeResize="0"/>
            <p:nvPr/>
          </p:nvPicPr>
          <p:blipFill rotWithShape="1">
            <a:blip r:embed="rId4">
              <a:alphaModFix/>
            </a:blip>
            <a:srcRect b="8684" l="25294" r="17891" t="13074"/>
            <a:stretch/>
          </p:blipFill>
          <p:spPr>
            <a:xfrm>
              <a:off x="8170978" y="76200"/>
              <a:ext cx="484632" cy="607713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09" name="Google Shape;409;p46"/>
            <p:cNvSpPr txBox="1"/>
            <p:nvPr/>
          </p:nvSpPr>
          <p:spPr>
            <a:xfrm>
              <a:off x="7878300" y="607725"/>
              <a:ext cx="108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Oscar Acuna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47"/>
          <p:cNvGrpSpPr/>
          <p:nvPr/>
        </p:nvGrpSpPr>
        <p:grpSpPr>
          <a:xfrm>
            <a:off x="8030700" y="76200"/>
            <a:ext cx="1082400" cy="900825"/>
            <a:chOff x="7878300" y="76200"/>
            <a:chExt cx="1082400" cy="900825"/>
          </a:xfrm>
        </p:grpSpPr>
        <p:pic>
          <p:nvPicPr>
            <p:cNvPr id="415" name="Google Shape;415;p47"/>
            <p:cNvPicPr preferRelativeResize="0"/>
            <p:nvPr/>
          </p:nvPicPr>
          <p:blipFill rotWithShape="1">
            <a:blip r:embed="rId3">
              <a:alphaModFix/>
            </a:blip>
            <a:srcRect b="8684" l="25294" r="17891" t="13074"/>
            <a:stretch/>
          </p:blipFill>
          <p:spPr>
            <a:xfrm>
              <a:off x="8170978" y="76200"/>
              <a:ext cx="484632" cy="607713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16" name="Google Shape;416;p47"/>
            <p:cNvSpPr txBox="1"/>
            <p:nvPr/>
          </p:nvSpPr>
          <p:spPr>
            <a:xfrm>
              <a:off x="7878300" y="607725"/>
              <a:ext cx="108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Oscar Acuna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17" name="Google Shape;417;p47"/>
          <p:cNvSpPr txBox="1"/>
          <p:nvPr/>
        </p:nvSpPr>
        <p:spPr>
          <a:xfrm>
            <a:off x="3209625" y="2500875"/>
            <a:ext cx="2632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418" name="Google Shape;418;p47"/>
          <p:cNvGraphicFramePr/>
          <p:nvPr/>
        </p:nvGraphicFramePr>
        <p:xfrm>
          <a:off x="3309425" y="2144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{F16D3253-0966-4198-882A-C0886DC3B9D5}</a:tableStyleId>
              </a:tblPr>
              <a:tblGrid>
                <a:gridCol w="886975"/>
                <a:gridCol w="1260900"/>
                <a:gridCol w="1661025"/>
                <a:gridCol w="851575"/>
                <a:gridCol w="850050"/>
              </a:tblGrid>
              <a:tr h="145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Brand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Model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CPU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RAM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rice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154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Seeed 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Odyssey X86J4125864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2.0GHz 4C Intel Celeron J4125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8GB LPDDR4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$238.00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4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Raspberry Pi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Model B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1.5GHz 4C Broadcom (ARM v8)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8GB LPDDR4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$184.95</a:t>
                      </a:r>
                      <a:b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(CanaKit)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4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UDOO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X86 II Advanced Plus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1.6GHz 4C Intel Celeron N3160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4GB DDR3L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$214.00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19" name="Google Shape;419;p47"/>
          <p:cNvSpPr txBox="1"/>
          <p:nvPr>
            <p:ph type="title"/>
          </p:nvPr>
        </p:nvSpPr>
        <p:spPr>
          <a:xfrm>
            <a:off x="3309425" y="1720600"/>
            <a:ext cx="5510400" cy="4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Server Option Comparison</a:t>
            </a:r>
            <a:endParaRPr sz="1400"/>
          </a:p>
        </p:txBody>
      </p:sp>
      <p:sp>
        <p:nvSpPr>
          <p:cNvPr id="420" name="Google Shape;420;p47"/>
          <p:cNvSpPr txBox="1"/>
          <p:nvPr>
            <p:ph type="title"/>
          </p:nvPr>
        </p:nvSpPr>
        <p:spPr>
          <a:xfrm>
            <a:off x="311700" y="18250"/>
            <a:ext cx="68520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Control Unit - Server Hardware</a:t>
            </a:r>
            <a:endParaRPr b="1"/>
          </a:p>
        </p:txBody>
      </p:sp>
      <p:pic>
        <p:nvPicPr>
          <p:cNvPr id="421" name="Google Shape;421;p47"/>
          <p:cNvPicPr preferRelativeResize="0"/>
          <p:nvPr/>
        </p:nvPicPr>
        <p:blipFill rotWithShape="1">
          <a:blip r:embed="rId4">
            <a:alphaModFix/>
          </a:blip>
          <a:srcRect b="17686" l="17005" r="17183" t="19009"/>
          <a:stretch/>
        </p:blipFill>
        <p:spPr>
          <a:xfrm>
            <a:off x="438625" y="873837"/>
            <a:ext cx="2697825" cy="19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600" y="3067900"/>
            <a:ext cx="2066876" cy="16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7"/>
          <p:cNvSpPr txBox="1"/>
          <p:nvPr>
            <p:ph type="title"/>
          </p:nvPr>
        </p:nvSpPr>
        <p:spPr>
          <a:xfrm>
            <a:off x="3124275" y="812025"/>
            <a:ext cx="1082400" cy="4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Odyssey</a:t>
            </a:r>
            <a:endParaRPr sz="1400"/>
          </a:p>
        </p:txBody>
      </p:sp>
      <p:cxnSp>
        <p:nvCxnSpPr>
          <p:cNvPr id="424" name="Google Shape;424;p47"/>
          <p:cNvCxnSpPr>
            <a:stCxn id="423" idx="1"/>
          </p:cNvCxnSpPr>
          <p:nvPr/>
        </p:nvCxnSpPr>
        <p:spPr>
          <a:xfrm flipH="1">
            <a:off x="2567175" y="1023975"/>
            <a:ext cx="557100" cy="255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5" name="Google Shape;425;p47"/>
          <p:cNvSpPr txBox="1"/>
          <p:nvPr>
            <p:ph type="title"/>
          </p:nvPr>
        </p:nvSpPr>
        <p:spPr>
          <a:xfrm>
            <a:off x="2800600" y="4369350"/>
            <a:ext cx="1406100" cy="4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Raspberry Pi</a:t>
            </a:r>
            <a:endParaRPr sz="1400"/>
          </a:p>
        </p:txBody>
      </p:sp>
      <p:cxnSp>
        <p:nvCxnSpPr>
          <p:cNvPr id="426" name="Google Shape;426;p47"/>
          <p:cNvCxnSpPr>
            <a:stCxn id="425" idx="1"/>
          </p:cNvCxnSpPr>
          <p:nvPr/>
        </p:nvCxnSpPr>
        <p:spPr>
          <a:xfrm rot="10800000">
            <a:off x="2072200" y="4228800"/>
            <a:ext cx="728400" cy="352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8"/>
          <p:cNvSpPr txBox="1"/>
          <p:nvPr>
            <p:ph type="title"/>
          </p:nvPr>
        </p:nvSpPr>
        <p:spPr>
          <a:xfrm>
            <a:off x="311700" y="260925"/>
            <a:ext cx="77190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Control Unit - Server Software</a:t>
            </a:r>
            <a:endParaRPr b="1"/>
          </a:p>
        </p:txBody>
      </p:sp>
      <p:grpSp>
        <p:nvGrpSpPr>
          <p:cNvPr id="432" name="Google Shape;432;p48"/>
          <p:cNvGrpSpPr/>
          <p:nvPr/>
        </p:nvGrpSpPr>
        <p:grpSpPr>
          <a:xfrm>
            <a:off x="8030700" y="76200"/>
            <a:ext cx="1082400" cy="900825"/>
            <a:chOff x="7878300" y="76200"/>
            <a:chExt cx="1082400" cy="900825"/>
          </a:xfrm>
        </p:grpSpPr>
        <p:pic>
          <p:nvPicPr>
            <p:cNvPr id="433" name="Google Shape;433;p48"/>
            <p:cNvPicPr preferRelativeResize="0"/>
            <p:nvPr/>
          </p:nvPicPr>
          <p:blipFill rotWithShape="1">
            <a:blip r:embed="rId3">
              <a:alphaModFix/>
            </a:blip>
            <a:srcRect b="8684" l="25294" r="17891" t="13074"/>
            <a:stretch/>
          </p:blipFill>
          <p:spPr>
            <a:xfrm>
              <a:off x="8170978" y="76200"/>
              <a:ext cx="484632" cy="607713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34" name="Google Shape;434;p48"/>
            <p:cNvSpPr txBox="1"/>
            <p:nvPr/>
          </p:nvSpPr>
          <p:spPr>
            <a:xfrm>
              <a:off x="7878300" y="607725"/>
              <a:ext cx="108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Oscar Acuna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35" name="Google Shape;43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950" y="977025"/>
            <a:ext cx="3736447" cy="39699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6" name="Google Shape;43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0900" y="977025"/>
            <a:ext cx="3721852" cy="39699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9"/>
          <p:cNvSpPr txBox="1"/>
          <p:nvPr>
            <p:ph type="title"/>
          </p:nvPr>
        </p:nvSpPr>
        <p:spPr>
          <a:xfrm>
            <a:off x="311700" y="2609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Control Unit - MySQL Database</a:t>
            </a:r>
            <a:endParaRPr b="1"/>
          </a:p>
        </p:txBody>
      </p:sp>
      <p:grpSp>
        <p:nvGrpSpPr>
          <p:cNvPr id="442" name="Google Shape;442;p49"/>
          <p:cNvGrpSpPr/>
          <p:nvPr/>
        </p:nvGrpSpPr>
        <p:grpSpPr>
          <a:xfrm>
            <a:off x="8030700" y="76200"/>
            <a:ext cx="1082400" cy="900825"/>
            <a:chOff x="7878300" y="76200"/>
            <a:chExt cx="1082400" cy="900825"/>
          </a:xfrm>
        </p:grpSpPr>
        <p:pic>
          <p:nvPicPr>
            <p:cNvPr id="443" name="Google Shape;443;p49"/>
            <p:cNvPicPr preferRelativeResize="0"/>
            <p:nvPr/>
          </p:nvPicPr>
          <p:blipFill rotWithShape="1">
            <a:blip r:embed="rId3">
              <a:alphaModFix/>
            </a:blip>
            <a:srcRect b="8684" l="25294" r="17891" t="13074"/>
            <a:stretch/>
          </p:blipFill>
          <p:spPr>
            <a:xfrm>
              <a:off x="8170978" y="76200"/>
              <a:ext cx="484632" cy="607713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44" name="Google Shape;444;p49"/>
            <p:cNvSpPr txBox="1"/>
            <p:nvPr/>
          </p:nvSpPr>
          <p:spPr>
            <a:xfrm>
              <a:off x="7878300" y="607725"/>
              <a:ext cx="108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Oscar Acuna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45" name="Google Shape;44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3475" y="1082750"/>
            <a:ext cx="6877050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0"/>
          <p:cNvSpPr txBox="1"/>
          <p:nvPr>
            <p:ph idx="4294967295" type="title"/>
          </p:nvPr>
        </p:nvSpPr>
        <p:spPr>
          <a:xfrm>
            <a:off x="0" y="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A3990"/>
                </a:solidFill>
              </a:rPr>
              <a:t>Stretch Goals (WebApp)</a:t>
            </a:r>
            <a:endParaRPr/>
          </a:p>
        </p:txBody>
      </p:sp>
      <p:pic>
        <p:nvPicPr>
          <p:cNvPr id="451" name="Google Shape;45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50" y="683925"/>
            <a:ext cx="4787125" cy="382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6475" y="683925"/>
            <a:ext cx="1943050" cy="382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5019" y="1312088"/>
            <a:ext cx="1727400" cy="25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0"/>
          <p:cNvPicPr preferRelativeResize="0"/>
          <p:nvPr/>
        </p:nvPicPr>
        <p:blipFill rotWithShape="1">
          <a:blip r:embed="rId6">
            <a:alphaModFix/>
          </a:blip>
          <a:srcRect b="0" l="149" r="139" t="0"/>
          <a:stretch/>
        </p:blipFill>
        <p:spPr>
          <a:xfrm>
            <a:off x="8323378" y="76200"/>
            <a:ext cx="484631" cy="607713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5" name="Google Shape;455;p50"/>
          <p:cNvSpPr txBox="1"/>
          <p:nvPr/>
        </p:nvSpPr>
        <p:spPr>
          <a:xfrm>
            <a:off x="8030700" y="607725"/>
            <a:ext cx="10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 Ridwan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1"/>
          <p:cNvSpPr txBox="1"/>
          <p:nvPr>
            <p:ph idx="4294967295" type="title"/>
          </p:nvPr>
        </p:nvSpPr>
        <p:spPr>
          <a:xfrm>
            <a:off x="0" y="296619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A3990"/>
                </a:solidFill>
              </a:rPr>
              <a:t>Stretch Goals (WebApp)</a:t>
            </a:r>
            <a:endParaRPr/>
          </a:p>
        </p:txBody>
      </p:sp>
      <p:pic>
        <p:nvPicPr>
          <p:cNvPr id="461" name="Google Shape;461;p51"/>
          <p:cNvPicPr preferRelativeResize="0"/>
          <p:nvPr/>
        </p:nvPicPr>
        <p:blipFill rotWithShape="1">
          <a:blip r:embed="rId3">
            <a:alphaModFix/>
          </a:blip>
          <a:srcRect b="0" l="149" r="139" t="0"/>
          <a:stretch/>
        </p:blipFill>
        <p:spPr>
          <a:xfrm>
            <a:off x="8323378" y="76200"/>
            <a:ext cx="484631" cy="607713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2" name="Google Shape;462;p51"/>
          <p:cNvSpPr txBox="1"/>
          <p:nvPr/>
        </p:nvSpPr>
        <p:spPr>
          <a:xfrm>
            <a:off x="8030700" y="607725"/>
            <a:ext cx="10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 Ridwan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3" name="Google Shape;46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25" y="1056807"/>
            <a:ext cx="4423100" cy="383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0850" y="1056807"/>
            <a:ext cx="4364674" cy="383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>
            <p:ph type="title"/>
          </p:nvPr>
        </p:nvSpPr>
        <p:spPr>
          <a:xfrm>
            <a:off x="311700" y="182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Motivation</a:t>
            </a:r>
            <a:endParaRPr b="1"/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b="29213" l="15802" r="19114" t="0"/>
          <a:stretch/>
        </p:blipFill>
        <p:spPr>
          <a:xfrm>
            <a:off x="8136486" y="150177"/>
            <a:ext cx="821139" cy="7806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7" name="Google Shape;117;p16"/>
          <p:cNvSpPr txBox="1"/>
          <p:nvPr/>
        </p:nvSpPr>
        <p:spPr>
          <a:xfrm>
            <a:off x="7699250" y="930850"/>
            <a:ext cx="16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Jordan Johnson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311700" y="1357350"/>
            <a:ext cx="82644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UCF’s growing population has lead to more cars being on the campus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During times of heavy traffic flow, UCF’s parking garages become congested and create a variety of problems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Signs outside of each garage indicating “open” or “full” do not give enough information about the parking situation inside of the garage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Designing a modern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parking system will help students and faculty be on time to classes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 txBox="1"/>
          <p:nvPr>
            <p:ph idx="4294967295" type="title"/>
          </p:nvPr>
        </p:nvSpPr>
        <p:spPr>
          <a:xfrm>
            <a:off x="0" y="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A3990"/>
                </a:solidFill>
              </a:rPr>
              <a:t>Stretch Goals (WebApp)</a:t>
            </a:r>
            <a:endParaRPr/>
          </a:p>
        </p:txBody>
      </p:sp>
      <p:pic>
        <p:nvPicPr>
          <p:cNvPr id="470" name="Google Shape;470;p52"/>
          <p:cNvPicPr preferRelativeResize="0"/>
          <p:nvPr/>
        </p:nvPicPr>
        <p:blipFill rotWithShape="1">
          <a:blip r:embed="rId3">
            <a:alphaModFix/>
          </a:blip>
          <a:srcRect b="0" l="149" r="139" t="0"/>
          <a:stretch/>
        </p:blipFill>
        <p:spPr>
          <a:xfrm>
            <a:off x="8323378" y="76200"/>
            <a:ext cx="484631" cy="607713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1" name="Google Shape;471;p52"/>
          <p:cNvSpPr txBox="1"/>
          <p:nvPr/>
        </p:nvSpPr>
        <p:spPr>
          <a:xfrm>
            <a:off x="8030700" y="607725"/>
            <a:ext cx="10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 Ridwan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2" name="Google Shape;47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25" y="652375"/>
            <a:ext cx="5963803" cy="42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6700" y="945475"/>
            <a:ext cx="2977300" cy="393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3"/>
          <p:cNvSpPr txBox="1"/>
          <p:nvPr>
            <p:ph type="title"/>
          </p:nvPr>
        </p:nvSpPr>
        <p:spPr>
          <a:xfrm>
            <a:off x="311700" y="1824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Finance</a:t>
            </a:r>
            <a:endParaRPr/>
          </a:p>
        </p:txBody>
      </p:sp>
      <p:graphicFrame>
        <p:nvGraphicFramePr>
          <p:cNvPr id="479" name="Google Shape;479;p53"/>
          <p:cNvGraphicFramePr/>
          <p:nvPr/>
        </p:nvGraphicFramePr>
        <p:xfrm>
          <a:off x="311700" y="89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{6A85ABD6-E92C-41DA-B458-BB79D164C7CF}</a:tableStyleId>
              </a:tblPr>
              <a:tblGrid>
                <a:gridCol w="782975"/>
                <a:gridCol w="1388425"/>
                <a:gridCol w="412100"/>
                <a:gridCol w="927200"/>
                <a:gridCol w="507175"/>
                <a:gridCol w="507175"/>
              </a:tblGrid>
              <a:tr h="3900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Item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Description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Qty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Availability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Unit Price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44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Camera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Oak-1-PoE (with 10% discount)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Available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$224.10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$224.10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LED Displays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RGB LED Matrix Panel - 32x64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Available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$49.95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$91.90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Custom PCB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PCB + Components estimate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TBD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7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Power Supply </a:t>
                      </a: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(PCB &amp; Displays)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Power Supply 12V/5V (2A)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Available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$10.95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$32.85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Server Board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ODYSSEY - X86J4125864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 backorder (6/3/2022)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$238.00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$238.00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Wifi Router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GL.iNet GL-AR750S-Ext Gigabit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Available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$65.61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$65.61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80" name="Google Shape;480;p53"/>
          <p:cNvGraphicFramePr/>
          <p:nvPr/>
        </p:nvGraphicFramePr>
        <p:xfrm>
          <a:off x="4968975" y="89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{6A85ABD6-E92C-41DA-B458-BB79D164C7CF}</a:tableStyleId>
              </a:tblPr>
              <a:tblGrid>
                <a:gridCol w="668475"/>
                <a:gridCol w="1185400"/>
                <a:gridCol w="351850"/>
                <a:gridCol w="791600"/>
                <a:gridCol w="433000"/>
                <a:gridCol w="433000"/>
              </a:tblGrid>
              <a:tr h="574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5-Port PoE Switch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STEAMEMO - GPOE204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Available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$33.99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$33.99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4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Heroku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Free Basic plan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Available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MongoDB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Free Basic plan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Available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4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Ethernet Cables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 feet Cat5e ethernet cable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3-foot patch ethernet cables cables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Already owned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Already owned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Miscellaneous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Parts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$100.00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$100.00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55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Total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$886.45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481" name="Google Shape;481;p53"/>
          <p:cNvPicPr preferRelativeResize="0"/>
          <p:nvPr/>
        </p:nvPicPr>
        <p:blipFill rotWithShape="1">
          <a:blip r:embed="rId3">
            <a:alphaModFix/>
          </a:blip>
          <a:srcRect b="0" l="149" r="139" t="0"/>
          <a:stretch/>
        </p:blipFill>
        <p:spPr>
          <a:xfrm>
            <a:off x="8323378" y="76200"/>
            <a:ext cx="484631" cy="607713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2" name="Google Shape;482;p53"/>
          <p:cNvSpPr txBox="1"/>
          <p:nvPr/>
        </p:nvSpPr>
        <p:spPr>
          <a:xfrm>
            <a:off x="8030700" y="607725"/>
            <a:ext cx="10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 Ridwan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 txBox="1"/>
          <p:nvPr>
            <p:ph type="title"/>
          </p:nvPr>
        </p:nvSpPr>
        <p:spPr>
          <a:xfrm>
            <a:off x="407425" y="3031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Constraints</a:t>
            </a:r>
            <a:endParaRPr/>
          </a:p>
        </p:txBody>
      </p:sp>
      <p:sp>
        <p:nvSpPr>
          <p:cNvPr id="488" name="Google Shape;488;p54"/>
          <p:cNvSpPr/>
          <p:nvPr/>
        </p:nvSpPr>
        <p:spPr>
          <a:xfrm>
            <a:off x="104075" y="974875"/>
            <a:ext cx="2697000" cy="6891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54"/>
          <p:cNvSpPr txBox="1"/>
          <p:nvPr>
            <p:ph idx="4294967295" type="body"/>
          </p:nvPr>
        </p:nvSpPr>
        <p:spPr>
          <a:xfrm>
            <a:off x="104075" y="1141209"/>
            <a:ext cx="2465400" cy="35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Time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0" name="Google Shape;490;p54"/>
          <p:cNvSpPr txBox="1"/>
          <p:nvPr>
            <p:ph idx="4294967295" type="body"/>
          </p:nvPr>
        </p:nvSpPr>
        <p:spPr>
          <a:xfrm>
            <a:off x="104075" y="1843050"/>
            <a:ext cx="2699700" cy="3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 sz="1400"/>
              <a:t>A semester of development time restrains many client facing UI/UX functionalities.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 sz="1400"/>
              <a:t>Implementation on a larger scale is not possible due to less development time.</a:t>
            </a:r>
            <a:endParaRPr sz="14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High learning curve in limited time creates complexities in development.</a:t>
            </a:r>
            <a:endParaRPr sz="1300"/>
          </a:p>
        </p:txBody>
      </p:sp>
      <p:sp>
        <p:nvSpPr>
          <p:cNvPr id="491" name="Google Shape;491;p54"/>
          <p:cNvSpPr/>
          <p:nvPr/>
        </p:nvSpPr>
        <p:spPr>
          <a:xfrm>
            <a:off x="2957314" y="974875"/>
            <a:ext cx="3015300" cy="6891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54"/>
          <p:cNvSpPr txBox="1"/>
          <p:nvPr>
            <p:ph idx="4294967295" type="body"/>
          </p:nvPr>
        </p:nvSpPr>
        <p:spPr>
          <a:xfrm>
            <a:off x="3275546" y="1141209"/>
            <a:ext cx="2465400" cy="35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Economic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3" name="Google Shape;493;p54"/>
          <p:cNvSpPr/>
          <p:nvPr/>
        </p:nvSpPr>
        <p:spPr>
          <a:xfrm>
            <a:off x="6128703" y="974875"/>
            <a:ext cx="3015300" cy="6891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54"/>
          <p:cNvSpPr txBox="1"/>
          <p:nvPr>
            <p:ph idx="4294967295" type="body"/>
          </p:nvPr>
        </p:nvSpPr>
        <p:spPr>
          <a:xfrm>
            <a:off x="6462616" y="1141209"/>
            <a:ext cx="2465400" cy="35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Testing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5" name="Google Shape;495;p54"/>
          <p:cNvSpPr txBox="1"/>
          <p:nvPr>
            <p:ph idx="4294967295" type="body"/>
          </p:nvPr>
        </p:nvSpPr>
        <p:spPr>
          <a:xfrm>
            <a:off x="3115125" y="1847350"/>
            <a:ext cx="2699700" cy="3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400"/>
              <a:t>The POE cameras are expensive which prevents the implementation of multiple cameras to </a:t>
            </a:r>
            <a:r>
              <a:rPr lang="en" sz="1400"/>
              <a:t>improve</a:t>
            </a:r>
            <a:r>
              <a:rPr lang="en" sz="1400"/>
              <a:t> the scope of the project.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 sz="1400"/>
              <a:t>With paid subscription to databases and deployment services; UX could be enhance.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 sz="1400"/>
              <a:t>Large LED devices could not be integrated.</a:t>
            </a:r>
            <a:endParaRPr sz="1400"/>
          </a:p>
        </p:txBody>
      </p:sp>
      <p:sp>
        <p:nvSpPr>
          <p:cNvPr id="496" name="Google Shape;496;p54"/>
          <p:cNvSpPr txBox="1"/>
          <p:nvPr>
            <p:ph idx="4294967295" type="body"/>
          </p:nvPr>
        </p:nvSpPr>
        <p:spPr>
          <a:xfrm>
            <a:off x="6286500" y="1847350"/>
            <a:ext cx="2699700" cy="3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 sz="1400"/>
              <a:t>Smart Parking is a system for UCF thus for testing, UCF authorities need to approve the processes.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 sz="1400"/>
              <a:t>It’s an outdoors project thus testing in different weather conditions and working around the UCF open hours can be challenging.</a:t>
            </a:r>
            <a:endParaRPr sz="1400"/>
          </a:p>
        </p:txBody>
      </p:sp>
      <p:pic>
        <p:nvPicPr>
          <p:cNvPr id="497" name="Google Shape;497;p54"/>
          <p:cNvPicPr preferRelativeResize="0"/>
          <p:nvPr/>
        </p:nvPicPr>
        <p:blipFill rotWithShape="1">
          <a:blip r:embed="rId3">
            <a:alphaModFix/>
          </a:blip>
          <a:srcRect b="0" l="149" r="139" t="0"/>
          <a:stretch/>
        </p:blipFill>
        <p:spPr>
          <a:xfrm>
            <a:off x="8323378" y="76200"/>
            <a:ext cx="484631" cy="607713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8" name="Google Shape;498;p54"/>
          <p:cNvSpPr txBox="1"/>
          <p:nvPr/>
        </p:nvSpPr>
        <p:spPr>
          <a:xfrm>
            <a:off x="8030700" y="607725"/>
            <a:ext cx="10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 Ridwan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5"/>
          <p:cNvSpPr txBox="1"/>
          <p:nvPr>
            <p:ph type="title"/>
          </p:nvPr>
        </p:nvSpPr>
        <p:spPr>
          <a:xfrm>
            <a:off x="104075" y="1837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Constraints</a:t>
            </a:r>
            <a:endParaRPr/>
          </a:p>
        </p:txBody>
      </p:sp>
      <p:sp>
        <p:nvSpPr>
          <p:cNvPr id="504" name="Google Shape;504;p55"/>
          <p:cNvSpPr/>
          <p:nvPr/>
        </p:nvSpPr>
        <p:spPr>
          <a:xfrm>
            <a:off x="104075" y="974875"/>
            <a:ext cx="2697000" cy="6891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55"/>
          <p:cNvSpPr txBox="1"/>
          <p:nvPr>
            <p:ph idx="4294967295" type="body"/>
          </p:nvPr>
        </p:nvSpPr>
        <p:spPr>
          <a:xfrm>
            <a:off x="104075" y="1141209"/>
            <a:ext cx="2465400" cy="35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Health and Safety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06" name="Google Shape;506;p55"/>
          <p:cNvSpPr txBox="1"/>
          <p:nvPr>
            <p:ph idx="4294967295" type="body"/>
          </p:nvPr>
        </p:nvSpPr>
        <p:spPr>
          <a:xfrm>
            <a:off x="104075" y="1843050"/>
            <a:ext cx="2699700" cy="3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400"/>
              <a:t>Dealing with high voltage for the power system must be done with caution.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 sz="1400"/>
              <a:t>Mounting the camera at higher positions(for better view of the parking space) need to done with supervision</a:t>
            </a:r>
            <a:endParaRPr sz="1400"/>
          </a:p>
        </p:txBody>
      </p:sp>
      <p:sp>
        <p:nvSpPr>
          <p:cNvPr id="507" name="Google Shape;507;p55"/>
          <p:cNvSpPr/>
          <p:nvPr/>
        </p:nvSpPr>
        <p:spPr>
          <a:xfrm>
            <a:off x="2957314" y="974875"/>
            <a:ext cx="3015300" cy="6891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55"/>
          <p:cNvSpPr txBox="1"/>
          <p:nvPr>
            <p:ph idx="4294967295" type="body"/>
          </p:nvPr>
        </p:nvSpPr>
        <p:spPr>
          <a:xfrm>
            <a:off x="3275546" y="1141209"/>
            <a:ext cx="2465400" cy="35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Sustainability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09" name="Google Shape;509;p55"/>
          <p:cNvSpPr/>
          <p:nvPr/>
        </p:nvSpPr>
        <p:spPr>
          <a:xfrm>
            <a:off x="6128703" y="974875"/>
            <a:ext cx="3015300" cy="689100"/>
          </a:xfrm>
          <a:prstGeom prst="chevron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55"/>
          <p:cNvSpPr txBox="1"/>
          <p:nvPr>
            <p:ph idx="4294967295" type="body"/>
          </p:nvPr>
        </p:nvSpPr>
        <p:spPr>
          <a:xfrm>
            <a:off x="6462616" y="1141209"/>
            <a:ext cx="2465400" cy="35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Manufacturability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11" name="Google Shape;511;p55"/>
          <p:cNvSpPr txBox="1"/>
          <p:nvPr>
            <p:ph idx="4294967295" type="body"/>
          </p:nvPr>
        </p:nvSpPr>
        <p:spPr>
          <a:xfrm>
            <a:off x="3115125" y="1847350"/>
            <a:ext cx="2699700" cy="3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 sz="1400"/>
              <a:t>The operating temperature of the components used in project must be monitored.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 sz="1400"/>
              <a:t>Smart parking system being an outdoors product, rough florida weather can affect the lifespan of the system.</a:t>
            </a:r>
            <a:endParaRPr sz="1400"/>
          </a:p>
        </p:txBody>
      </p:sp>
      <p:sp>
        <p:nvSpPr>
          <p:cNvPr id="512" name="Google Shape;512;p55"/>
          <p:cNvSpPr txBox="1"/>
          <p:nvPr>
            <p:ph idx="4294967295" type="body"/>
          </p:nvPr>
        </p:nvSpPr>
        <p:spPr>
          <a:xfrm>
            <a:off x="6286500" y="1847350"/>
            <a:ext cx="2699700" cy="3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 sz="1400"/>
              <a:t>Due to chip shortages a lot of electronic components are scarce. Working with the available </a:t>
            </a:r>
            <a:r>
              <a:rPr lang="en" sz="1400"/>
              <a:t>inventory</a:t>
            </a:r>
            <a:r>
              <a:rPr lang="en" sz="1400"/>
              <a:t> is a must.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 sz="1400"/>
              <a:t>With time and economic </a:t>
            </a:r>
            <a:r>
              <a:rPr lang="en" sz="1400"/>
              <a:t>constraints; low stock of different IC may cause additional complexities in the development. </a:t>
            </a:r>
            <a:endParaRPr sz="1400"/>
          </a:p>
        </p:txBody>
      </p:sp>
      <p:pic>
        <p:nvPicPr>
          <p:cNvPr id="513" name="Google Shape;513;p55"/>
          <p:cNvPicPr preferRelativeResize="0"/>
          <p:nvPr/>
        </p:nvPicPr>
        <p:blipFill rotWithShape="1">
          <a:blip r:embed="rId3">
            <a:alphaModFix/>
          </a:blip>
          <a:srcRect b="0" l="149" r="139" t="0"/>
          <a:stretch/>
        </p:blipFill>
        <p:spPr>
          <a:xfrm>
            <a:off x="8323378" y="76200"/>
            <a:ext cx="484631" cy="607713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4" name="Google Shape;514;p55"/>
          <p:cNvSpPr txBox="1"/>
          <p:nvPr/>
        </p:nvSpPr>
        <p:spPr>
          <a:xfrm>
            <a:off x="8030700" y="607725"/>
            <a:ext cx="10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 Ridwan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Completion (%)</a:t>
            </a:r>
            <a:endParaRPr/>
          </a:p>
        </p:txBody>
      </p:sp>
      <p:pic>
        <p:nvPicPr>
          <p:cNvPr id="520" name="Google Shape;520;p56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88675"/>
            <a:ext cx="7676925" cy="3710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1" name="Google Shape;521;p56"/>
          <p:cNvGrpSpPr/>
          <p:nvPr/>
        </p:nvGrpSpPr>
        <p:grpSpPr>
          <a:xfrm>
            <a:off x="8030700" y="76200"/>
            <a:ext cx="1082400" cy="900825"/>
            <a:chOff x="7878300" y="76200"/>
            <a:chExt cx="1082400" cy="900825"/>
          </a:xfrm>
        </p:grpSpPr>
        <p:pic>
          <p:nvPicPr>
            <p:cNvPr id="522" name="Google Shape;522;p56"/>
            <p:cNvPicPr preferRelativeResize="0"/>
            <p:nvPr/>
          </p:nvPicPr>
          <p:blipFill rotWithShape="1">
            <a:blip r:embed="rId4">
              <a:alphaModFix/>
            </a:blip>
            <a:srcRect b="8684" l="25294" r="17891" t="13074"/>
            <a:stretch/>
          </p:blipFill>
          <p:spPr>
            <a:xfrm>
              <a:off x="8170978" y="76200"/>
              <a:ext cx="484632" cy="607713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523" name="Google Shape;523;p56"/>
            <p:cNvSpPr txBox="1"/>
            <p:nvPr/>
          </p:nvSpPr>
          <p:spPr>
            <a:xfrm>
              <a:off x="7878300" y="607725"/>
              <a:ext cx="108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Oscar Acuna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Related Standards</a:t>
            </a:r>
            <a:endParaRPr/>
          </a:p>
        </p:txBody>
      </p:sp>
      <p:graphicFrame>
        <p:nvGraphicFramePr>
          <p:cNvPr id="529" name="Google Shape;529;p57"/>
          <p:cNvGraphicFramePr/>
          <p:nvPr/>
        </p:nvGraphicFramePr>
        <p:xfrm>
          <a:off x="426000" y="101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{F6C4C3F5-805A-4C0D-B96A-9AD56914EB82}</a:tableStyleId>
              </a:tblPr>
              <a:tblGrid>
                <a:gridCol w="1463250"/>
                <a:gridCol w="6766350"/>
              </a:tblGrid>
              <a:tr h="46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Standard Type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56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over Ethernet (PoE)</a:t>
                      </a:r>
                      <a:endParaRPr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IEEE 802.3af-2003 Standard, to send data and electricity through a twisted-pair Ethernet cable.</a:t>
                      </a:r>
                      <a:endParaRPr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56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Enclosure</a:t>
                      </a:r>
                      <a:r>
                        <a:rPr lang="en"/>
                        <a:t> Ingress</a:t>
                      </a:r>
                      <a:endParaRPr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International Protection Rating, IP65 Standard, offers protection from total dust ingress and low pressure water jets from any direction. </a:t>
                      </a:r>
                      <a:endParaRPr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56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Ethernet </a:t>
                      </a:r>
                      <a:endParaRPr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IEEE 802.3 standard, which supports the network technologies used in local area networks (LAN) and Wide Area Networks (WAN)</a:t>
                      </a:r>
                      <a:endParaRPr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56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CAT6 Cables</a:t>
                      </a:r>
                      <a:endParaRPr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ANSI/TIA-568 standard for commercial building cabling for </a:t>
                      </a:r>
                      <a:r>
                        <a:rPr lang="en"/>
                        <a:t>telecommunication products and services. </a:t>
                      </a:r>
                      <a:endParaRPr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375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PCB design</a:t>
                      </a:r>
                      <a:endParaRPr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IPC-2221, a generic standard that covers aspects of PCB design.</a:t>
                      </a:r>
                      <a:endParaRPr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56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Electronic Soldering</a:t>
                      </a:r>
                      <a:endParaRPr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IPC J-STD-001, defines material and process requirements for soldered electrical and electronic assemblies.</a:t>
                      </a:r>
                      <a:endParaRPr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pSp>
        <p:nvGrpSpPr>
          <p:cNvPr id="530" name="Google Shape;530;p57"/>
          <p:cNvGrpSpPr/>
          <p:nvPr/>
        </p:nvGrpSpPr>
        <p:grpSpPr>
          <a:xfrm>
            <a:off x="8030700" y="76200"/>
            <a:ext cx="1082400" cy="900825"/>
            <a:chOff x="7878300" y="76200"/>
            <a:chExt cx="1082400" cy="900825"/>
          </a:xfrm>
        </p:grpSpPr>
        <p:pic>
          <p:nvPicPr>
            <p:cNvPr id="531" name="Google Shape;531;p57"/>
            <p:cNvPicPr preferRelativeResize="0"/>
            <p:nvPr/>
          </p:nvPicPr>
          <p:blipFill rotWithShape="1">
            <a:blip r:embed="rId3">
              <a:alphaModFix/>
            </a:blip>
            <a:srcRect b="8684" l="25294" r="17891" t="13074"/>
            <a:stretch/>
          </p:blipFill>
          <p:spPr>
            <a:xfrm>
              <a:off x="8170978" y="76200"/>
              <a:ext cx="484632" cy="607713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532" name="Google Shape;532;p57"/>
            <p:cNvSpPr txBox="1"/>
            <p:nvPr/>
          </p:nvSpPr>
          <p:spPr>
            <a:xfrm>
              <a:off x="7878300" y="607725"/>
              <a:ext cx="108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Oscar Acuna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for Completion</a:t>
            </a:r>
            <a:endParaRPr/>
          </a:p>
        </p:txBody>
      </p:sp>
      <p:grpSp>
        <p:nvGrpSpPr>
          <p:cNvPr id="538" name="Google Shape;538;p58"/>
          <p:cNvGrpSpPr/>
          <p:nvPr/>
        </p:nvGrpSpPr>
        <p:grpSpPr>
          <a:xfrm>
            <a:off x="8030700" y="76200"/>
            <a:ext cx="1082400" cy="900825"/>
            <a:chOff x="7878300" y="76200"/>
            <a:chExt cx="1082400" cy="900825"/>
          </a:xfrm>
        </p:grpSpPr>
        <p:pic>
          <p:nvPicPr>
            <p:cNvPr id="539" name="Google Shape;539;p58"/>
            <p:cNvPicPr preferRelativeResize="0"/>
            <p:nvPr/>
          </p:nvPicPr>
          <p:blipFill rotWithShape="1">
            <a:blip r:embed="rId3">
              <a:alphaModFix/>
            </a:blip>
            <a:srcRect b="8684" l="25294" r="17891" t="13074"/>
            <a:stretch/>
          </p:blipFill>
          <p:spPr>
            <a:xfrm>
              <a:off x="8170978" y="76200"/>
              <a:ext cx="484632" cy="607713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540" name="Google Shape;540;p58"/>
            <p:cNvSpPr txBox="1"/>
            <p:nvPr/>
          </p:nvSpPr>
          <p:spPr>
            <a:xfrm>
              <a:off x="7878300" y="607725"/>
              <a:ext cx="108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Oscar Acuna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aphicFrame>
        <p:nvGraphicFramePr>
          <p:cNvPr id="541" name="Google Shape;541;p58"/>
          <p:cNvGraphicFramePr/>
          <p:nvPr/>
        </p:nvGraphicFramePr>
        <p:xfrm>
          <a:off x="395625" y="101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{F6C4C3F5-805A-4C0D-B96A-9AD56914EB82}</a:tableStyleId>
              </a:tblPr>
              <a:tblGrid>
                <a:gridCol w="962725"/>
                <a:gridCol w="2499425"/>
                <a:gridCol w="4767425"/>
              </a:tblGrid>
              <a:tr h="331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Week of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Due Dates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Project Objectives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</a:tr>
              <a:tr h="284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10/3/2022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Project Summary 10/5, CDR 10/7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284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10/10/2022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PCB Design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284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10/17/2022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All additional parts ordered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284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10/24/2022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Java GUI, PCB Print Ordered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284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10/31/2022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Mid Term Video Demo due 10/31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Vehicle Camera Recognition Programming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284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11/7/2022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8-Page Conference Paper 11/11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Finish Control Unit, PCB Assembly &amp; Test. 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284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11/14/2022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Java to LED Displays programming. </a:t>
                      </a:r>
                      <a:r>
                        <a:rPr lang="en" sz="1200"/>
                        <a:t>Camera to Server Programming, and PCB MCU Programming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284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11/21/2022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Showcase 8-min video due 11/26  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Final Presentation 11/27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7-11 min Video due 11/28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Work on Showcase video and Final Presentation.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284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11/28/2022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Final Presentations 11/28 to 11/30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Start Project Website.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  <a:tr h="284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12/5/2022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Final Documentation due 12/6 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Finish Project Website</a:t>
                      </a:r>
                      <a:endParaRPr sz="1200"/>
                    </a:p>
                  </a:txBody>
                  <a:tcPr marT="0" marB="0" marR="91425" marL="91425" anchor="ctr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525"/>
            <a:ext cx="9144000" cy="5143453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9"/>
          <p:cNvSpPr/>
          <p:nvPr/>
        </p:nvSpPr>
        <p:spPr>
          <a:xfrm>
            <a:off x="-100" y="3655950"/>
            <a:ext cx="9144000" cy="1470900"/>
          </a:xfrm>
          <a:prstGeom prst="rect">
            <a:avLst/>
          </a:prstGeom>
          <a:solidFill>
            <a:srgbClr val="000000">
              <a:alpha val="910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59"/>
          <p:cNvSpPr txBox="1"/>
          <p:nvPr>
            <p:ph type="ctrTitle"/>
          </p:nvPr>
        </p:nvSpPr>
        <p:spPr>
          <a:xfrm>
            <a:off x="272450" y="4098900"/>
            <a:ext cx="4863600" cy="58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2"/>
                </a:solidFill>
              </a:rPr>
              <a:t>www.</a:t>
            </a:r>
            <a:r>
              <a:rPr lang="en" sz="2700">
                <a:solidFill>
                  <a:schemeClr val="lt2"/>
                </a:solidFill>
              </a:rPr>
              <a:t>SmartParkingSystem.xyz</a:t>
            </a:r>
            <a:endParaRPr sz="2700">
              <a:solidFill>
                <a:schemeClr val="lt2"/>
              </a:solidFill>
            </a:endParaRPr>
          </a:p>
        </p:txBody>
      </p:sp>
      <p:sp>
        <p:nvSpPr>
          <p:cNvPr id="549" name="Google Shape;549;p59"/>
          <p:cNvSpPr txBox="1"/>
          <p:nvPr>
            <p:ph idx="1" type="subTitle"/>
          </p:nvPr>
        </p:nvSpPr>
        <p:spPr>
          <a:xfrm>
            <a:off x="5395150" y="3988050"/>
            <a:ext cx="4182900" cy="8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</a:rPr>
              <a:t>Group B</a:t>
            </a:r>
            <a:endParaRPr sz="20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</a:rPr>
              <a:t>Critical Design Review (CDR)</a:t>
            </a:r>
            <a:endParaRPr sz="2000">
              <a:solidFill>
                <a:schemeClr val="accent2"/>
              </a:solidFill>
            </a:endParaRPr>
          </a:p>
        </p:txBody>
      </p:sp>
      <p:sp>
        <p:nvSpPr>
          <p:cNvPr id="550" name="Google Shape;550;p59"/>
          <p:cNvSpPr/>
          <p:nvPr/>
        </p:nvSpPr>
        <p:spPr>
          <a:xfrm>
            <a:off x="5219700" y="3899250"/>
            <a:ext cx="44400" cy="984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59"/>
          <p:cNvSpPr/>
          <p:nvPr/>
        </p:nvSpPr>
        <p:spPr>
          <a:xfrm>
            <a:off x="-100" y="273825"/>
            <a:ext cx="9144000" cy="710400"/>
          </a:xfrm>
          <a:prstGeom prst="rect">
            <a:avLst/>
          </a:prstGeom>
          <a:solidFill>
            <a:srgbClr val="000000">
              <a:alpha val="910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59"/>
          <p:cNvSpPr txBox="1"/>
          <p:nvPr>
            <p:ph type="ctrTitle"/>
          </p:nvPr>
        </p:nvSpPr>
        <p:spPr>
          <a:xfrm>
            <a:off x="3017850" y="162600"/>
            <a:ext cx="31083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Thank You</a:t>
            </a:r>
            <a:endParaRPr sz="4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and Objectives</a:t>
            </a:r>
            <a:endParaRPr/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3">
            <a:alphaModFix/>
          </a:blip>
          <a:srcRect b="8405" l="7261" r="0" t="28009"/>
          <a:stretch/>
        </p:blipFill>
        <p:spPr>
          <a:xfrm>
            <a:off x="8219725" y="105650"/>
            <a:ext cx="779550" cy="80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" name="Google Shape;125;p17"/>
          <p:cNvSpPr txBox="1"/>
          <p:nvPr/>
        </p:nvSpPr>
        <p:spPr>
          <a:xfrm>
            <a:off x="8011300" y="907350"/>
            <a:ext cx="119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Kyle Carpenter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311700" y="1940225"/>
            <a:ext cx="73770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Computer Vision to detect cars passing through region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LED displays to communicate total open parking spaces in region of garage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Develop the system for low power consumption (Not high priority since not battery driven)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Utilize ethernet for communication between camera, backend server, and sign display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Specifications and Requirements</a:t>
            </a:r>
            <a:endParaRPr/>
          </a:p>
        </p:txBody>
      </p:sp>
      <p:pic>
        <p:nvPicPr>
          <p:cNvPr id="132" name="Google Shape;132;p18"/>
          <p:cNvPicPr preferRelativeResize="0"/>
          <p:nvPr/>
        </p:nvPicPr>
        <p:blipFill rotWithShape="1">
          <a:blip r:embed="rId3">
            <a:alphaModFix/>
          </a:blip>
          <a:srcRect b="8405" l="7261" r="0" t="28009"/>
          <a:stretch/>
        </p:blipFill>
        <p:spPr>
          <a:xfrm>
            <a:off x="8219725" y="105650"/>
            <a:ext cx="779550" cy="80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3" name="Google Shape;133;p18"/>
          <p:cNvSpPr txBox="1"/>
          <p:nvPr/>
        </p:nvSpPr>
        <p:spPr>
          <a:xfrm>
            <a:off x="8011300" y="907350"/>
            <a:ext cx="119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Kyle Carpenter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34" name="Google Shape;134;p18"/>
          <p:cNvGraphicFramePr/>
          <p:nvPr/>
        </p:nvGraphicFramePr>
        <p:xfrm>
          <a:off x="952500" y="1238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{F6C4C3F5-805A-4C0D-B96A-9AD56914EB82}</a:tableStyleId>
              </a:tblPr>
              <a:tblGrid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Component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Parameter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Specification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Accuracy/Time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100% accurate after 60 sec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↑↑↑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↑↑↑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90% accurate after 30 sec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LED Display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Min Brightness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1,000 nits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 site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Interface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 friendly interface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Computer Vision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Detection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Consistent vehicle detection in parking spot region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Camera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over Ethernet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Division of Labor</a:t>
            </a: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 b="8405" l="7261" r="0" t="28009"/>
          <a:stretch/>
        </p:blipFill>
        <p:spPr>
          <a:xfrm>
            <a:off x="8219725" y="105650"/>
            <a:ext cx="779550" cy="80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1" name="Google Shape;141;p19"/>
          <p:cNvSpPr txBox="1"/>
          <p:nvPr/>
        </p:nvSpPr>
        <p:spPr>
          <a:xfrm>
            <a:off x="8011300" y="907350"/>
            <a:ext cx="119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Kyle Carpenter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42" name="Google Shape;142;p19"/>
          <p:cNvGraphicFramePr/>
          <p:nvPr/>
        </p:nvGraphicFramePr>
        <p:xfrm>
          <a:off x="417950" y="1585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{F6C4C3F5-805A-4C0D-B96A-9AD56914EB82}</a:tableStyleId>
              </a:tblPr>
              <a:tblGrid>
                <a:gridCol w="2190625"/>
                <a:gridCol w="1042625"/>
                <a:gridCol w="1616625"/>
                <a:gridCol w="1616625"/>
                <a:gridCol w="1616625"/>
              </a:tblGrid>
              <a:tr h="39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Oscar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Ridwan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Jordan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Kyle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</a:tr>
              <a:tr h="414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PCB Design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9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Camera Programming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9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MCU/LED Programming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Server Programming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311700" y="182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Overall System - </a:t>
            </a:r>
            <a:r>
              <a:rPr b="1" lang="en"/>
              <a:t>Hardware Block Diagram</a:t>
            </a:r>
            <a:endParaRPr b="1"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575" y="928500"/>
            <a:ext cx="7808850" cy="40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4">
            <a:alphaModFix/>
          </a:blip>
          <a:srcRect b="0" l="149" r="139" t="0"/>
          <a:stretch/>
        </p:blipFill>
        <p:spPr>
          <a:xfrm>
            <a:off x="8323378" y="76200"/>
            <a:ext cx="484631" cy="607713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0" name="Google Shape;150;p20"/>
          <p:cNvSpPr txBox="1"/>
          <p:nvPr/>
        </p:nvSpPr>
        <p:spPr>
          <a:xfrm>
            <a:off x="8030700" y="607725"/>
            <a:ext cx="10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 Ridwan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title"/>
          </p:nvPr>
        </p:nvSpPr>
        <p:spPr>
          <a:xfrm>
            <a:off x="311700" y="18250"/>
            <a:ext cx="64698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Camera</a:t>
            </a:r>
            <a:r>
              <a:rPr b="1" lang="en"/>
              <a:t> - Hardware Block Diagram</a:t>
            </a:r>
            <a:endParaRPr b="1"/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8450"/>
            <a:ext cx="8032409" cy="421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 rotWithShape="1">
          <a:blip r:embed="rId4">
            <a:alphaModFix/>
          </a:blip>
          <a:srcRect b="8405" l="7261" r="0" t="28009"/>
          <a:stretch/>
        </p:blipFill>
        <p:spPr>
          <a:xfrm>
            <a:off x="8219725" y="105650"/>
            <a:ext cx="779550" cy="80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" name="Google Shape;158;p21"/>
          <p:cNvSpPr txBox="1"/>
          <p:nvPr/>
        </p:nvSpPr>
        <p:spPr>
          <a:xfrm>
            <a:off x="8011300" y="907350"/>
            <a:ext cx="119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Kyle Carpenter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